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5" r:id="rId6"/>
    <p:sldMasterId id="2147483738" r:id="rId7"/>
    <p:sldMasterId id="2147483763" r:id="rId8"/>
  </p:sldMasterIdLst>
  <p:notesMasterIdLst>
    <p:notesMasterId r:id="rId31"/>
  </p:notesMasterIdLst>
  <p:sldIdLst>
    <p:sldId id="256" r:id="rId9"/>
    <p:sldId id="264" r:id="rId10"/>
    <p:sldId id="295" r:id="rId11"/>
    <p:sldId id="266" r:id="rId12"/>
    <p:sldId id="265" r:id="rId13"/>
    <p:sldId id="294" r:id="rId14"/>
    <p:sldId id="262" r:id="rId15"/>
    <p:sldId id="293" r:id="rId16"/>
    <p:sldId id="268" r:id="rId17"/>
    <p:sldId id="274" r:id="rId18"/>
    <p:sldId id="292" r:id="rId19"/>
    <p:sldId id="271" r:id="rId20"/>
    <p:sldId id="281" r:id="rId21"/>
    <p:sldId id="283" r:id="rId22"/>
    <p:sldId id="277" r:id="rId23"/>
    <p:sldId id="287" r:id="rId24"/>
    <p:sldId id="288" r:id="rId25"/>
    <p:sldId id="267" r:id="rId26"/>
    <p:sldId id="273" r:id="rId27"/>
    <p:sldId id="259" r:id="rId28"/>
    <p:sldId id="260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55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A395-2A14-4519-B678-D5DE17168CD9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1CCC5-37A5-441C-A61D-D4C6ABFEA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4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F0184-3B29-47C7-B0AC-979AD051AF9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8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4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3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0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1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8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0D36-CAF4-4305-903D-68BB24EF2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65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0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65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34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4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6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4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8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0D36-CAF4-4305-903D-68BB24EF2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02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7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6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06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79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82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29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42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35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85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2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0D36-CAF4-4305-903D-68BB24EF2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04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10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04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2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86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11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23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63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F89A-D4E8-4D0D-9E81-0675DC10E9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6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97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7267D819-4F1B-4490-A5ED-59C910F4BFD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A408E1C1-BC7A-4B1C-9CEA-10446008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029332A2-5679-4FBF-878E-751737BE2FAA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DE46FBAC-C10B-4118-8022-DD8A62B2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7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B3C9F955-AFB6-4A59-91B9-78931FFCBC7D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E4038E99-1737-42DC-9CB0-B490B1EBA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65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FA513091-2AEC-4E8C-988B-B2794CE3B501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09216E70-7CD9-41BC-B06A-CCD327D4E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56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E1B9E656-78AD-4802-82C3-C0C302DD8B22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569339F7-7D7A-448E-8B3E-C089692F8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20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28313F8F-D3CE-4B70-AEC8-C7BAC3A586E1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8F6B5B5D-6F73-4539-90F2-1C7B8CA0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95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A6679FAF-D79C-4D8B-8CBA-49C31F94034F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49D7675D-61CD-40C7-BA74-9C067E35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8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93C32013-0515-4C6A-8396-D3FD1C9C735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7C11A498-37AE-45C8-AD52-552BB9C46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96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FCD9BEDE-68D0-477C-8972-486D5D115E55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88C39F32-9579-461B-BB20-0313F7239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51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C76443E7-865A-4F62-B5A7-D0587F180AED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C0C61BE5-D9AF-4E0F-A170-55A7E30F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F3149181-59D4-4C6E-AAE6-5A6CC28FF0CE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4EA9F4FF-E775-44A6-B936-B156EA3EB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74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</a:defRPr>
            </a:lvl1pPr>
          </a:lstStyle>
          <a:p>
            <a:pPr>
              <a:defRPr/>
            </a:pPr>
            <a:fld id="{9F9710B6-679F-4540-9EA2-259FAF2B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5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3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9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0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14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71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502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15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92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3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25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66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0D36-CAF4-4305-903D-68BB24EF2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2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78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1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60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05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49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13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709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6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9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16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9B03-B71D-438A-9DA1-2C50B3AE59A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AC6D-810A-49AC-86E7-C012E86F5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CE5E-01E8-4B6A-A593-81E12037E6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8D64-C3DA-40E2-A134-34C7761638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F111292-138C-4E10-84D4-9388B853281F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400C0A5-6ADC-47A7-BF04-C40684D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9B03-B71D-438A-9DA1-2C50B3AE59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AC6D-810A-49AC-86E7-C012E86F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gji.2003.152.issue-2/issuetoc" TargetMode="Externa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АЛМАЗОНОСНЫЙ  МАГМАТИЗМ  В  ХОДЕ  СУПЕРКОНТИНЕНТАЛЬНОЙ 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ЦИКЛИЧНОСТИ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Божко Н. 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6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5" y="1571614"/>
            <a:ext cx="8001056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Долговременная вариация интенсивности геомагнитного поля происходит в  период 400 </a:t>
            </a:r>
            <a:r>
              <a:rPr lang="ru-RU" sz="2800" b="1" dirty="0" err="1">
                <a:solidFill>
                  <a:prstClr val="black"/>
                </a:solidFill>
              </a:rPr>
              <a:t>млн</a:t>
            </a:r>
            <a:r>
              <a:rPr lang="ru-RU" sz="2800" b="1" dirty="0">
                <a:solidFill>
                  <a:prstClr val="black"/>
                </a:solidFill>
              </a:rPr>
              <a:t> лет, внутри которого выделяются 4 фазы 400–350, 350–250, 250–175 и  175–10 </a:t>
            </a:r>
            <a:r>
              <a:rPr lang="ru-RU" sz="2800" b="1" dirty="0" err="1">
                <a:solidFill>
                  <a:prstClr val="black"/>
                </a:solidFill>
              </a:rPr>
              <a:t>млн</a:t>
            </a:r>
            <a:r>
              <a:rPr lang="ru-RU" sz="2800" b="1" dirty="0">
                <a:solidFill>
                  <a:prstClr val="black"/>
                </a:solidFill>
              </a:rPr>
              <a:t> лет, </a:t>
            </a:r>
            <a:r>
              <a:rPr lang="ru-RU" sz="2800" b="1" dirty="0" err="1">
                <a:solidFill>
                  <a:prstClr val="black"/>
                </a:solidFill>
              </a:rPr>
              <a:t>коррелирующиеся</a:t>
            </a:r>
            <a:r>
              <a:rPr lang="ru-RU" sz="2800" b="1" dirty="0">
                <a:solidFill>
                  <a:prstClr val="black"/>
                </a:solidFill>
              </a:rPr>
              <a:t> с развитием цикла </a:t>
            </a:r>
            <a:r>
              <a:rPr lang="ru-RU" sz="2800" b="1" dirty="0" err="1">
                <a:solidFill>
                  <a:prstClr val="black"/>
                </a:solidFill>
              </a:rPr>
              <a:t>Пангеи</a:t>
            </a:r>
            <a:r>
              <a:rPr lang="ru-RU" sz="28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0" y="4143380"/>
            <a:ext cx="9144000" cy="20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J.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Biggin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N.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Thomas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Analysis of long-term variations in the geomagnetic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poloidal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field intensity and evaluation of their relationship with global geodynamics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365F9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Geophysical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Journal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International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Volume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152, </a:t>
            </a:r>
            <a:r>
              <a:rPr lang="ru-RU" sz="12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Issue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2,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pages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392–415,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February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2003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продолжительности СЦ 400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млн.лет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3 миллиардной  истории Земли, отмеченной проявлениями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алмазоносного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магматизма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выделить 8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суперконтинентальных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циклов: </a:t>
            </a:r>
            <a:r>
              <a:rPr lang="ru-RU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320+80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720-320, 1120-720. 1520-1120, 1920-1520, 2320-1920, 2720-2320, 3120-2720, млн. лет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семь древних суперконтинентов в интервалах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320-170, 720-570, 1120-970, 1520-1370, 1920-1770, 2320-2170, 2720-2590 млн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 соответствующими значениями фаз циклов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«общепринятые» суперконтиненты вписываются в данную цикличность.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3819530" y="130179"/>
          <a:ext cx="1504951" cy="659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orelDRAW" r:id="rId3" imgW="7799040" imgH="33920280" progId="">
                  <p:embed/>
                </p:oleObj>
              </mc:Choice>
              <mc:Fallback>
                <p:oleObj name="CorelDRAW" r:id="rId3" imgW="7799040" imgH="33920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30" y="130179"/>
                        <a:ext cx="1504951" cy="659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372103" y="4071943"/>
            <a:ext cx="4343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9900"/>
                </a:solidFill>
              </a:rPr>
              <a:t>  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5286380" y="2309815"/>
            <a:ext cx="4000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ПАНГЕЯ 1 (КОЛУМБИЯ) </a:t>
            </a:r>
            <a:r>
              <a:rPr lang="ru-RU" b="1" dirty="0">
                <a:solidFill>
                  <a:prstClr val="black"/>
                </a:solidFill>
              </a:rPr>
              <a:t>1920-1770 м.л. 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5384801" y="4838701"/>
            <a:ext cx="361635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>
                    <a:lumMod val="60000"/>
                    <a:lumOff val="40000"/>
                  </a:srgb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5286383" y="428605"/>
            <a:ext cx="3581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ПАННОТИЯ    </a:t>
            </a:r>
            <a:r>
              <a:rPr lang="ru-RU" b="1" dirty="0">
                <a:solidFill>
                  <a:prstClr val="black"/>
                </a:solidFill>
              </a:rPr>
              <a:t>720 – 570 </a:t>
            </a:r>
            <a:r>
              <a:rPr lang="ru-RU" b="1" dirty="0" err="1">
                <a:solidFill>
                  <a:prstClr val="black"/>
                </a:solidFill>
              </a:rPr>
              <a:t>млн</a:t>
            </a:r>
            <a:r>
              <a:rPr lang="ru-RU" b="1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5286380" y="1033465"/>
            <a:ext cx="3857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РОДИНИЯ       </a:t>
            </a:r>
            <a:r>
              <a:rPr lang="ru-RU" b="1" dirty="0">
                <a:solidFill>
                  <a:prstClr val="black"/>
                </a:solidFill>
              </a:rPr>
              <a:t>1120 -970 </a:t>
            </a:r>
            <a:r>
              <a:rPr lang="ru-RU" b="1" dirty="0" err="1">
                <a:solidFill>
                  <a:prstClr val="black"/>
                </a:solidFill>
              </a:rPr>
              <a:t>млн</a:t>
            </a:r>
            <a:r>
              <a:rPr lang="ru-RU" b="1" dirty="0">
                <a:solidFill>
                  <a:prstClr val="black"/>
                </a:solidFill>
              </a:rPr>
              <a:t> лет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51" y="35716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63" y="1071547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Цикл 1120 -720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100" y="171448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Цикл 1520 -1120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228599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  Цикл 1920 - 1520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28665" y="5429266"/>
            <a:ext cx="285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5789" y="4857760"/>
            <a:ext cx="3795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914" y="4143382"/>
            <a:ext cx="371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Цикл 3120 - 2720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1477" y="3500437"/>
            <a:ext cx="372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Цикл 2720 - 2320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2914" y="2857498"/>
            <a:ext cx="304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Цикл 2320 - 1920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1539" y="5000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Цикл 720 - 320    </a:t>
            </a:r>
            <a:r>
              <a:rPr lang="ru-RU" dirty="0" err="1">
                <a:solidFill>
                  <a:prstClr val="black"/>
                </a:solidFill>
              </a:rPr>
              <a:t>млн</a:t>
            </a:r>
            <a:r>
              <a:rPr lang="ru-RU" dirty="0">
                <a:solidFill>
                  <a:prstClr val="black"/>
                </a:solidFill>
              </a:rPr>
              <a:t> лет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57821" y="1643050"/>
            <a:ext cx="357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ГОТИЯ             </a:t>
            </a:r>
            <a:r>
              <a:rPr lang="ru-RU" b="1" dirty="0">
                <a:solidFill>
                  <a:prstClr val="black"/>
                </a:solidFill>
              </a:rPr>
              <a:t>1520 – 1370 </a:t>
            </a:r>
            <a:r>
              <a:rPr lang="ru-RU" b="1" dirty="0" err="1">
                <a:solidFill>
                  <a:prstClr val="black"/>
                </a:solidFill>
              </a:rPr>
              <a:t>млн</a:t>
            </a:r>
            <a:r>
              <a:rPr lang="ru-RU" b="1" dirty="0">
                <a:solidFill>
                  <a:prstClr val="black"/>
                </a:solidFill>
              </a:rPr>
              <a:t> лет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57821" y="2928934"/>
            <a:ext cx="378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ЯТУЛИЯ</a:t>
            </a:r>
            <a:r>
              <a:rPr lang="ru-RU" b="1" dirty="0">
                <a:solidFill>
                  <a:prstClr val="black"/>
                </a:solidFill>
              </a:rPr>
              <a:t>             2320 – 2170 м.л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57821" y="3541199"/>
            <a:ext cx="4072575" cy="796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9900"/>
                </a:solidFill>
              </a:rPr>
              <a:t>ПАНГЕЯ 0 (КЕНОР…)</a:t>
            </a:r>
            <a:r>
              <a:rPr lang="ru-RU" b="1" dirty="0">
                <a:solidFill>
                  <a:prstClr val="black"/>
                </a:solidFill>
              </a:rPr>
              <a:t> 2720 – 2590 м.л. </a:t>
            </a:r>
            <a:endParaRPr lang="ru-RU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9" y="485776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3" y="1"/>
            <a:ext cx="3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ПАНГЕЯ          </a:t>
            </a:r>
            <a:r>
              <a:rPr lang="ru-RU" b="1" dirty="0">
                <a:solidFill>
                  <a:prstClr val="black"/>
                </a:solidFill>
              </a:rPr>
              <a:t>320 -170 </a:t>
            </a:r>
            <a:r>
              <a:rPr lang="ru-RU" b="1" dirty="0" err="1">
                <a:solidFill>
                  <a:prstClr val="black"/>
                </a:solidFill>
              </a:rPr>
              <a:t>млн</a:t>
            </a:r>
            <a:r>
              <a:rPr lang="ru-RU" b="1" dirty="0">
                <a:solidFill>
                  <a:prstClr val="black"/>
                </a:solidFill>
              </a:rPr>
              <a:t>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8664" y="1"/>
            <a:ext cx="242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Цикл 320  -         </a:t>
            </a:r>
            <a:endParaRPr lang="ru-RU" u="sng" dirty="0">
              <a:solidFill>
                <a:prstClr val="black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 flipH="1" flipV="1">
            <a:off x="3821913" y="107147"/>
            <a:ext cx="285728" cy="7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857623" y="214290"/>
            <a:ext cx="1214447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929059" y="142852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143507" y="184668"/>
            <a:ext cx="357191" cy="101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786183" y="1428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>
            <a:off x="4000499" y="285730"/>
            <a:ext cx="71439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9" y="4074598"/>
            <a:ext cx="378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9900"/>
                </a:solidFill>
              </a:rPr>
              <a:t>ВААЛБАРА           </a:t>
            </a:r>
            <a:r>
              <a:rPr lang="ru-RU" b="1" dirty="0">
                <a:solidFill>
                  <a:prstClr val="black"/>
                </a:solidFill>
              </a:rPr>
              <a:t>3120 – 2970 млн. л</a:t>
            </a:r>
            <a:r>
              <a:rPr lang="ru-RU" b="1" dirty="0">
                <a:solidFill>
                  <a:srgbClr val="009900"/>
                </a:solidFill>
              </a:rPr>
              <a:t>.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29059" y="1"/>
            <a:ext cx="1285884" cy="2857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412776"/>
            <a:ext cx="6143667" cy="49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2007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Kenorland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1" y="42860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            « Общепринятые суперконтиненты»</a:t>
            </a:r>
          </a:p>
        </p:txBody>
      </p:sp>
    </p:spTree>
    <p:extLst>
      <p:ext uri="{BB962C8B-B14F-4D97-AF65-F5344CB8AC3E}">
        <p14:creationId xmlns:p14="http://schemas.microsoft.com/office/powerpoint/2010/main" val="1083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96191"/>
            <a:ext cx="777686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Алмазоносный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магматизм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истории Земли контролировался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суперконтинентальной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цикличностью, проявляясь неравномерно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всех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стадиях и фазах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суперконтинентального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цикла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Наиболее масштабно формирование кимберлитов и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лампроитов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происходило в фазы  распада и  сборки суперконтинентов. Это же относится и к  промышленной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алмазоносности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,. которая может возникать в течение каждой из 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этих двух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2100719"/>
            <a:ext cx="8352928" cy="93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Алмазоносный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магматизм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в ходе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суперконтинентальной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                               цикличности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Эпохи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активного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алмазоносного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магматизма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млн лет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2885-2720, 2570-2320,  2170-1920,  1720-1520, 1370-1120, 970-720, 520-320,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170-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(+80)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Эпохи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умеренного или незначительного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алмазоносного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магматизма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2610-2570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2230-2170, 1830-1770, 1430-1320, 1030-970, 630-570, 230-170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Эпохи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практического отсутствия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алмазоносного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магматизма</a:t>
            </a:r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2720-2610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2320-2230, 1920-1830, 1520-1430, 1120-1030, 720-630, 320-230</a:t>
            </a:r>
            <a:endParaRPr lang="ru-RU" sz="1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19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6339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Выявленный характер непрерывно-дискретного  распространения во времени алмазоносных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магматитов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коррелируется с ранее сделанным  выводом автора о формировании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базит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ультрабазитовых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интрузий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включая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LIP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всех стадиях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суперконтинентального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цикла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подтверждает  синхронность проявлений и родственность этих типов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магматизма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938558"/>
            <a:ext cx="10072758" cy="50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    </a:t>
            </a:r>
            <a:r>
              <a:rPr lang="ru-RU" b="1" dirty="0">
                <a:solidFill>
                  <a:prstClr val="black"/>
                </a:solidFill>
              </a:rPr>
              <a:t>ПРОЯВЛЕНИЯ ПЛЮМОВОГО МАГМАТИЗМА В ИСТОРИИ ЗЕМЛИ</a:t>
            </a:r>
          </a:p>
        </p:txBody>
      </p:sp>
    </p:spTree>
    <p:extLst>
      <p:ext uri="{BB962C8B-B14F-4D97-AF65-F5344CB8AC3E}">
        <p14:creationId xmlns:p14="http://schemas.microsoft.com/office/powerpoint/2010/main" val="3247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50994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События в </a:t>
            </a:r>
            <a:r>
              <a:rPr lang="ru-RU" sz="2700" b="1" dirty="0" err="1" smtClean="0"/>
              <a:t>суперконтинентальном</a:t>
            </a:r>
            <a:r>
              <a:rPr lang="ru-RU" sz="2700" b="1" dirty="0" smtClean="0"/>
              <a:t> цикле отражают взаимодействие механизмов тектоники плит и мантийных </a:t>
            </a:r>
            <a:r>
              <a:rPr lang="ru-RU" sz="2700" b="1" dirty="0" err="1" smtClean="0"/>
              <a:t>плюмов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  формировании суперконтинента  создается  тепловой экран за счет изоляции источников выхода тепла, что вызывает  подъем </a:t>
            </a:r>
            <a:r>
              <a:rPr lang="ru-RU" sz="2700" dirty="0" err="1" smtClean="0"/>
              <a:t>плюмов</a:t>
            </a:r>
            <a:r>
              <a:rPr lang="ru-RU" sz="2700" dirty="0" smtClean="0"/>
              <a:t> и распад.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Последующее охлаждение литосферной мантии ведет к </a:t>
            </a:r>
            <a:r>
              <a:rPr lang="ru-RU" sz="2700" dirty="0" err="1" smtClean="0"/>
              <a:t>субдукциям</a:t>
            </a:r>
            <a:r>
              <a:rPr lang="ru-RU" sz="2700" dirty="0" smtClean="0"/>
              <a:t> и коллизиям, заканчивающиеся сборкой суперконтинента.</a:t>
            </a:r>
            <a:r>
              <a:rPr lang="en-US" sz="2700" dirty="0" smtClean="0"/>
              <a:t> </a:t>
            </a:r>
            <a:r>
              <a:rPr lang="ru-RU" sz="2700" dirty="0" smtClean="0"/>
              <a:t>Источником </a:t>
            </a:r>
            <a:r>
              <a:rPr lang="ru-RU" sz="2700" dirty="0" err="1" smtClean="0"/>
              <a:t>внутриплитного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плюмового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магматизма</a:t>
            </a:r>
            <a:r>
              <a:rPr lang="ru-RU" sz="2700" dirty="0" smtClean="0"/>
              <a:t> в это время является механизм движения литосферного </a:t>
            </a:r>
            <a:r>
              <a:rPr lang="ru-RU" sz="2700" dirty="0" err="1" smtClean="0"/>
              <a:t>слэба</a:t>
            </a:r>
            <a:r>
              <a:rPr lang="ru-RU" sz="2700" dirty="0" smtClean="0"/>
              <a:t> океанической литосферы при </a:t>
            </a:r>
            <a:r>
              <a:rPr lang="ru-RU" sz="2700" dirty="0" err="1" smtClean="0"/>
              <a:t>субдукции</a:t>
            </a:r>
            <a:r>
              <a:rPr lang="ru-RU" sz="2700" dirty="0" smtClean="0"/>
              <a:t> вдоль границы</a:t>
            </a:r>
            <a:r>
              <a:rPr lang="en-US" sz="2700" dirty="0" smtClean="0"/>
              <a:t> ~</a:t>
            </a:r>
            <a:r>
              <a:rPr lang="ru-RU" sz="2700" dirty="0" smtClean="0"/>
              <a:t> 670 км с нижней мантией</a:t>
            </a:r>
            <a:br>
              <a:rPr lang="ru-RU" sz="2700" dirty="0" smtClean="0"/>
            </a:b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37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                                     </a:t>
            </a:r>
            <a:r>
              <a:rPr lang="ru-RU" sz="2400" b="1" dirty="0">
                <a:solidFill>
                  <a:prstClr val="black"/>
                </a:solidFill>
              </a:rPr>
              <a:t>Модель </a:t>
            </a:r>
            <a:r>
              <a:rPr lang="ru-RU" sz="2400" b="1" dirty="0" err="1">
                <a:solidFill>
                  <a:prstClr val="black"/>
                </a:solidFill>
              </a:rPr>
              <a:t>андерплейтинга</a:t>
            </a:r>
            <a:r>
              <a:rPr lang="ru-RU" sz="2400" b="1" dirty="0">
                <a:solidFill>
                  <a:prstClr val="black"/>
                </a:solidFill>
              </a:rPr>
              <a:t> по </a:t>
            </a:r>
            <a:r>
              <a:rPr lang="en-US" sz="2400" b="1" dirty="0">
                <a:solidFill>
                  <a:prstClr val="black"/>
                </a:solidFill>
              </a:rPr>
              <a:t>Newton, 1987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4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1"/>
          <p:cNvSpPr>
            <a:spLocks noChangeArrowheads="1"/>
          </p:cNvSpPr>
          <p:nvPr/>
        </p:nvSpPr>
        <p:spPr bwMode="auto">
          <a:xfrm>
            <a:off x="712788" y="882650"/>
            <a:ext cx="7856537" cy="46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400" b="1" i="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Суперконтинентальная</a:t>
            </a:r>
            <a:r>
              <a:rPr lang="ru-RU" altLang="ru-RU" sz="2400" b="1" i="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цикличность, под которой история Земли понимается как эпизодическая сборка и распад суперконтинентов по своему влиянию несравнимо ни с каким другим геологическим явлением и </a:t>
            </a:r>
            <a:r>
              <a:rPr lang="ru-RU" altLang="ru-RU" sz="2400" b="1" i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его признание является наиболее важным достижением в науках о Земле</a:t>
            </a:r>
            <a:r>
              <a:rPr lang="en-US" altLang="ru-RU" sz="2400" b="1" i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0" dirty="0" smtClean="0">
                <a:solidFill>
                  <a:srgbClr val="FF0000"/>
                </a:solidFill>
                <a:cs typeface="Times New Roman" pitchFamily="18" charset="0"/>
              </a:rPr>
              <a:t>за </a:t>
            </a:r>
            <a:r>
              <a:rPr lang="en-US" sz="2400" b="1" i="0" dirty="0">
                <a:solidFill>
                  <a:srgbClr val="FF0000"/>
                </a:solidFill>
                <a:cs typeface="Times New Roman" pitchFamily="18" charset="0"/>
              </a:rPr>
              <a:t>40 </a:t>
            </a:r>
            <a:r>
              <a:rPr lang="ru-RU" sz="2400" b="1" i="0" dirty="0">
                <a:solidFill>
                  <a:srgbClr val="FF0000"/>
                </a:solidFill>
                <a:cs typeface="Times New Roman" pitchFamily="18" charset="0"/>
              </a:rPr>
              <a:t>лет после появления тектоники </a:t>
            </a:r>
            <a:r>
              <a:rPr lang="ru-RU" sz="2400" b="1" i="0" dirty="0" smtClean="0">
                <a:solidFill>
                  <a:srgbClr val="FF0000"/>
                </a:solidFill>
                <a:cs typeface="Times New Roman" pitchFamily="18" charset="0"/>
              </a:rPr>
              <a:t>плит</a:t>
            </a:r>
            <a:r>
              <a:rPr lang="ru-RU" altLang="ru-RU" sz="2400" b="1" i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altLang="ru-RU" sz="2400" b="1" i="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ru-RU" sz="2400" b="1" i="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2400" b="1" i="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b="1" i="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NANCE, R. D</a:t>
            </a:r>
            <a:r>
              <a:rPr lang="en-US" altLang="ru-RU" b="1" i="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b="1" i="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2014 г.</a:t>
            </a:r>
            <a:endParaRPr lang="ru-RU" altLang="ru-RU" sz="1600" b="1" i="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-2133600"/>
            <a:ext cx="59436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59563" y="47625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00788" y="4762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516688" y="476250"/>
            <a:ext cx="23764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prstClr val="black"/>
                </a:solidFill>
              </a:rPr>
              <a:t>Тектоника СЗ Пацифики и СВ Азии по</a:t>
            </a:r>
            <a:r>
              <a:rPr lang="en-US" b="1">
                <a:solidFill>
                  <a:prstClr val="black"/>
                </a:solidFill>
              </a:rPr>
              <a:t> Lei and Zhao, 2005</a:t>
            </a:r>
            <a:r>
              <a:rPr lang="ru-RU" b="1">
                <a:solidFill>
                  <a:prstClr val="black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prstClr val="black"/>
                </a:solidFill>
              </a:rPr>
              <a:t>Черные пятна-кайнозойские базальты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588125" y="3933825"/>
            <a:ext cx="2376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prstClr val="black"/>
                </a:solidFill>
              </a:rPr>
              <a:t>Строение верхней мантии под СВ Азией</a:t>
            </a:r>
          </a:p>
        </p:txBody>
      </p:sp>
    </p:spTree>
    <p:extLst>
      <p:ext uri="{BB962C8B-B14F-4D97-AF65-F5344CB8AC3E}">
        <p14:creationId xmlns:p14="http://schemas.microsoft.com/office/powerpoint/2010/main" val="32963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5734050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</a:rPr>
              <a:t>Модель фоpмиpования веpxнемантийныx плюмов (по Зорину и др., 2006 г.) </a:t>
            </a:r>
          </a:p>
        </p:txBody>
      </p:sp>
    </p:spTree>
    <p:extLst>
      <p:ext uri="{BB962C8B-B14F-4D97-AF65-F5344CB8AC3E}">
        <p14:creationId xmlns:p14="http://schemas.microsoft.com/office/powerpoint/2010/main" val="38182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51440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17341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16824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Barley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, M.E., and Groves, D.I.,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1992. Supercontinent cycles and the distribution of metal deposits trough time, Geology v. 20, p. 291–294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2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Суперконтинентальные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циклы и распределение металлических полезных ископаемых во времени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9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ТЕРМИНЕ </a:t>
            </a:r>
            <a:r>
              <a:rPr lang="ru-RU" dirty="0" smtClean="0"/>
              <a:t>«</a:t>
            </a:r>
            <a:r>
              <a:rPr lang="ru-RU" b="1" dirty="0" smtClean="0"/>
              <a:t>СУПЕРКОНТИНЕНТ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1500175"/>
            <a:ext cx="77867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суперконтинентом следует понимать единый континент, объединявший  в конкретную эпоху  геологического прошлого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или решительное большинство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ранее разобщенных континентов и континентальных блоков Земли.</a:t>
            </a:r>
          </a:p>
          <a:p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Очень крупные континентальные массы можно именовать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мегаконтинентами</a:t>
            </a:r>
            <a:endParaRPr lang="ru-RU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Суперконтинентальный</a:t>
            </a:r>
            <a:r>
              <a:rPr lang="ru-RU" sz="3200" b="1" dirty="0" smtClean="0"/>
              <a:t> цикл </a:t>
            </a:r>
            <a:r>
              <a:rPr lang="ru-RU" sz="3200" dirty="0" smtClean="0"/>
              <a:t>-</a:t>
            </a:r>
            <a:r>
              <a:rPr lang="ru-RU" sz="3200" dirty="0" err="1" smtClean="0"/>
              <a:t>кругоооборот</a:t>
            </a:r>
            <a:r>
              <a:rPr lang="ru-RU" sz="3200" dirty="0" smtClean="0"/>
              <a:t> процессов в литосфере , вначале приводящих к объединению всех существовавших на Земле разобщенных континентальных масс в единый суперконтинент, а на заключительной стадии</a:t>
            </a:r>
            <a:r>
              <a:rPr lang="en-US" sz="3200" dirty="0" smtClean="0"/>
              <a:t> </a:t>
            </a:r>
            <a:r>
              <a:rPr lang="ru-RU" sz="3200" dirty="0" smtClean="0"/>
              <a:t>-</a:t>
            </a:r>
            <a:r>
              <a:rPr lang="en-US" sz="3200" dirty="0" smtClean="0"/>
              <a:t> </a:t>
            </a:r>
            <a:r>
              <a:rPr lang="ru-RU" sz="3200" dirty="0" smtClean="0"/>
              <a:t>к его фрагментации и распаду.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/>
              <a:t>Суперконтинентальная</a:t>
            </a:r>
            <a:r>
              <a:rPr lang="ru-RU" sz="3200" b="1" dirty="0" smtClean="0"/>
              <a:t> цикличность </a:t>
            </a:r>
            <a:r>
              <a:rPr lang="ru-RU" sz="3200" dirty="0" smtClean="0"/>
              <a:t>-непрерывная последовательность </a:t>
            </a:r>
            <a:r>
              <a:rPr lang="ru-RU" sz="3200" dirty="0" err="1" smtClean="0"/>
              <a:t>суперконтинентальных</a:t>
            </a:r>
            <a:r>
              <a:rPr lang="ru-RU" sz="3200" dirty="0" smtClean="0"/>
              <a:t> циклов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19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цик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"/>
            <a:ext cx="5665787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8" y="3714754"/>
            <a:ext cx="464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                                                     </a:t>
            </a:r>
            <a:r>
              <a:rPr lang="ru-RU" dirty="0">
                <a:solidFill>
                  <a:srgbClr val="FF0000"/>
                </a:solidFill>
              </a:rPr>
              <a:t>570-320 = 250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4" y="2643182"/>
            <a:ext cx="178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320-170 = 150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5" y="2214554"/>
            <a:ext cx="1928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90" y="2786058"/>
            <a:ext cx="17859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lum bright="-24000" contrast="42000"/>
          </a:blip>
          <a:srcRect/>
          <a:stretch>
            <a:fillRect/>
          </a:stretch>
        </p:blipFill>
        <p:spPr bwMode="auto">
          <a:xfrm>
            <a:off x="1600201" y="762002"/>
            <a:ext cx="6043635" cy="5362575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391400" y="4343401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200400" y="3810001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165 м.л.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09800" y="1371601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prstClr val="black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90 м.л.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62000" y="251460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</a:rPr>
              <a:t>    0 м.л.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41" y="2928934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85 м. 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10" y="1428736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</a:t>
            </a:r>
            <a:r>
              <a:rPr lang="ru-RU" dirty="0">
                <a:solidFill>
                  <a:srgbClr val="FF0000"/>
                </a:solidFill>
              </a:rPr>
              <a:t>60 м.л.</a:t>
            </a:r>
          </a:p>
        </p:txBody>
      </p:sp>
    </p:spTree>
    <p:extLst>
      <p:ext uri="{BB962C8B-B14F-4D97-AF65-F5344CB8AC3E}">
        <p14:creationId xmlns:p14="http://schemas.microsoft.com/office/powerpoint/2010/main" val="40669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01711"/>
              </p:ext>
            </p:extLst>
          </p:nvPr>
        </p:nvGraphicFramePr>
        <p:xfrm>
          <a:off x="683568" y="620688"/>
          <a:ext cx="678661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11767311" imgH="11814934" progId="Word.Document.8">
                  <p:embed/>
                </p:oleObj>
              </mc:Choice>
              <mc:Fallback>
                <p:oleObj name="Document" r:id="rId3" imgW="11767311" imgH="118149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0688"/>
                        <a:ext cx="678661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43145"/>
              </p:ext>
            </p:extLst>
          </p:nvPr>
        </p:nvGraphicFramePr>
        <p:xfrm>
          <a:off x="357159" y="764704"/>
          <a:ext cx="8644000" cy="7403389"/>
        </p:xfrm>
        <a:graphic>
          <a:graphicData uri="http://schemas.openxmlformats.org/drawingml/2006/table">
            <a:tbl>
              <a:tblPr/>
              <a:tblGrid>
                <a:gridCol w="1038463"/>
                <a:gridCol w="995348"/>
                <a:gridCol w="850603"/>
                <a:gridCol w="758924"/>
                <a:gridCol w="1071571"/>
                <a:gridCol w="712691"/>
                <a:gridCol w="987956"/>
                <a:gridCol w="871121"/>
                <a:gridCol w="1357323"/>
              </a:tblGrid>
              <a:tr h="3483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Суперкон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тинентальный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цикл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Стадия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суперкон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тинентальная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СЦ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Стадия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межсупер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конти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нентальная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СЦ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 конвергенции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интеграц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  деструкции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Период </a:t>
                      </a: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фрагментации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СЦ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галактических циклов.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Л.И.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Панкулю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и др.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Периоды палеомагнитных вариаций.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Н.А.Чуйковой,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Семенкову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К.В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230-240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2" marR="46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"/>
            <a:ext cx="9197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Корреляция стадий и периодов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суперконтинентального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цикла с галактическими и геомагнитными циклами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7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716</Words>
  <Application>Microsoft Office PowerPoint</Application>
  <PresentationFormat>Экран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CorelDRAW</vt:lpstr>
      <vt:lpstr>Document</vt:lpstr>
      <vt:lpstr>АЛМАЗОНОСНЫЙ  МАГМАТИЗМ  В  ХОДЕ  СУПЕРКОНТИНЕНТАЛЬНОЙ  ЦИКЛИЧНОСТИ</vt:lpstr>
      <vt:lpstr>Презентация PowerPoint</vt:lpstr>
      <vt:lpstr>Презентация PowerPoint</vt:lpstr>
      <vt:lpstr>О ТЕРМИНЕ «СУПЕРКОНТИНЕНТ»</vt:lpstr>
      <vt:lpstr>Суперконтинентальный цикл -кругоооборот процессов в литосфере , вначале приводящих к объединению всех существовавших на Земле разобщенных континентальных масс в единый суперконтинент, а на заключительной стадии - к его фрагментации и распаду.  Суперконтинентальная цикличность -непрерывная последовательность суперконтинентальных циклов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События в суперконтинентальном цикле отражают взаимодействие механизмов тектоники плит и мантийных плюмов  При  формировании суперконтинента  создается  тепловой экран за счет изоляции источников выхода тепла, что вызывает  подъем плюмов и распад.    Последующее охлаждение литосферной мантии ведет к субдукциям и коллизиям, заканчивающиеся сборкой суперконтинента. Источником внутриплитного плюмового магматизма в это время является механизм движения литосферного слэба океанической литосферы при субдукции вдоль границы ~ 670 км с нижней мантией .  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АЛМАЗОНОСНЫЙ  МАГМАТИЗМ  В  ХОДЕ  СУПЕРКОНТИНЕНТАЛЬНОЙ  ЦИКЛИЧНОСТИ</dc:title>
  <dc:creator>Николай</dc:creator>
  <cp:lastModifiedBy>Николай</cp:lastModifiedBy>
  <cp:revision>62</cp:revision>
  <dcterms:created xsi:type="dcterms:W3CDTF">2018-03-30T11:33:45Z</dcterms:created>
  <dcterms:modified xsi:type="dcterms:W3CDTF">2018-04-18T06:15:02Z</dcterms:modified>
</cp:coreProperties>
</file>