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75" r:id="rId8"/>
    <p:sldId id="262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1" r:id="rId17"/>
    <p:sldId id="266" r:id="rId18"/>
    <p:sldId id="272" r:id="rId19"/>
    <p:sldId id="274" r:id="rId20"/>
    <p:sldId id="273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0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8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8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5A7A6C-049D-40DD-9E76-CAB38A8DA6C5}" type="doc">
      <dgm:prSet loTypeId="urn:microsoft.com/office/officeart/2005/8/layout/orgChart1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25DBE29F-89E8-46E6-A2C1-A823D569EB1E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перенос ИМК от источника</a:t>
          </a:r>
          <a:endParaRPr lang="ru-RU" dirty="0"/>
        </a:p>
      </dgm:t>
    </dgm:pt>
    <dgm:pt modelId="{0260817D-60A7-451E-9129-1F80A6D91193}" type="parTrans" cxnId="{10515CB9-055B-4F4D-A7E6-C01D666544BA}">
      <dgm:prSet/>
      <dgm:spPr/>
      <dgm:t>
        <a:bodyPr/>
        <a:lstStyle/>
        <a:p>
          <a:endParaRPr lang="ru-RU"/>
        </a:p>
      </dgm:t>
    </dgm:pt>
    <dgm:pt modelId="{0C985390-6A2C-4FE2-8C75-610930FC122C}" type="sibTrans" cxnId="{10515CB9-055B-4F4D-A7E6-C01D666544BA}">
      <dgm:prSet/>
      <dgm:spPr/>
      <dgm:t>
        <a:bodyPr/>
        <a:lstStyle/>
        <a:p>
          <a:endParaRPr lang="ru-RU"/>
        </a:p>
      </dgm:t>
    </dgm:pt>
    <dgm:pt modelId="{8C06D76B-4D8C-4C76-9603-619B627F6D03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ближний    (до 5-10 км)</a:t>
          </a:r>
          <a:endParaRPr lang="ru-RU" dirty="0"/>
        </a:p>
      </dgm:t>
    </dgm:pt>
    <dgm:pt modelId="{A33CD167-8306-469E-9C3F-0C46CC73A15C}" type="parTrans" cxnId="{4B2934E8-C8F5-4D91-B848-533BA5C3AF85}">
      <dgm:prSet/>
      <dgm:spPr/>
      <dgm:t>
        <a:bodyPr/>
        <a:lstStyle/>
        <a:p>
          <a:endParaRPr lang="ru-RU"/>
        </a:p>
      </dgm:t>
    </dgm:pt>
    <dgm:pt modelId="{FC57BAB5-DE9F-422F-8734-8A2014CC5D78}" type="sibTrans" cxnId="{4B2934E8-C8F5-4D91-B848-533BA5C3AF85}">
      <dgm:prSet/>
      <dgm:spPr/>
      <dgm:t>
        <a:bodyPr/>
        <a:lstStyle/>
        <a:p>
          <a:endParaRPr lang="ru-RU"/>
        </a:p>
      </dgm:t>
    </dgm:pt>
    <dgm:pt modelId="{C94AD25B-69F0-4B6B-BB52-8D0F786D946B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умеренный (до 30-40 км)</a:t>
          </a:r>
          <a:endParaRPr lang="ru-RU" dirty="0"/>
        </a:p>
      </dgm:t>
    </dgm:pt>
    <dgm:pt modelId="{B7BF4A3A-162C-4BBE-A580-E052FE45F365}" type="parTrans" cxnId="{851DBAB5-845D-4F63-A4BE-0E38653650AF}">
      <dgm:prSet/>
      <dgm:spPr/>
      <dgm:t>
        <a:bodyPr/>
        <a:lstStyle/>
        <a:p>
          <a:endParaRPr lang="ru-RU"/>
        </a:p>
      </dgm:t>
    </dgm:pt>
    <dgm:pt modelId="{B2F89369-592F-445A-8DD5-E115AD7F4FF3}" type="sibTrans" cxnId="{851DBAB5-845D-4F63-A4BE-0E38653650AF}">
      <dgm:prSet/>
      <dgm:spPr/>
      <dgm:t>
        <a:bodyPr/>
        <a:lstStyle/>
        <a:p>
          <a:endParaRPr lang="ru-RU"/>
        </a:p>
      </dgm:t>
    </dgm:pt>
    <dgm:pt modelId="{2365EF12-466E-40B2-AF1F-233E39F0C43E}">
      <dgm:prSet/>
      <dgm:spPr/>
      <dgm:t>
        <a:bodyPr/>
        <a:lstStyle/>
        <a:p>
          <a:r>
            <a:rPr lang="ru-RU" smtClean="0">
              <a:latin typeface="Times New Roman" panose="02020603050405020304" pitchFamily="18" charset="0"/>
              <a:ea typeface="Times New Roman" panose="02020603050405020304" pitchFamily="18" charset="0"/>
            </a:rPr>
            <a:t>дальний (более 40 км)</a:t>
          </a:r>
          <a:endParaRPr lang="ru-RU" dirty="0"/>
        </a:p>
      </dgm:t>
    </dgm:pt>
    <dgm:pt modelId="{D1637595-1E6F-4714-B83B-F11C2CE04BD3}" type="parTrans" cxnId="{9B93A345-B413-4AF5-9919-E98DE7B9D2EA}">
      <dgm:prSet/>
      <dgm:spPr/>
      <dgm:t>
        <a:bodyPr/>
        <a:lstStyle/>
        <a:p>
          <a:endParaRPr lang="ru-RU"/>
        </a:p>
      </dgm:t>
    </dgm:pt>
    <dgm:pt modelId="{D8A8D23F-1FD1-405F-89C5-56CA6E52B457}" type="sibTrans" cxnId="{9B93A345-B413-4AF5-9919-E98DE7B9D2EA}">
      <dgm:prSet/>
      <dgm:spPr/>
      <dgm:t>
        <a:bodyPr/>
        <a:lstStyle/>
        <a:p>
          <a:endParaRPr lang="ru-RU"/>
        </a:p>
      </dgm:t>
    </dgm:pt>
    <dgm:pt modelId="{4F8D0437-4CF6-4638-9734-6E6BB347EF4D}" type="pres">
      <dgm:prSet presAssocID="{495A7A6C-049D-40DD-9E76-CAB38A8DA6C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11A80D0-794B-4891-8D33-DA4CDE4549D5}" type="pres">
      <dgm:prSet presAssocID="{25DBE29F-89E8-46E6-A2C1-A823D569EB1E}" presName="hierRoot1" presStyleCnt="0">
        <dgm:presLayoutVars>
          <dgm:hierBranch val="init"/>
        </dgm:presLayoutVars>
      </dgm:prSet>
      <dgm:spPr/>
    </dgm:pt>
    <dgm:pt modelId="{CFD96DCB-F7F2-4B3E-928E-9279339DBB0C}" type="pres">
      <dgm:prSet presAssocID="{25DBE29F-89E8-46E6-A2C1-A823D569EB1E}" presName="rootComposite1" presStyleCnt="0"/>
      <dgm:spPr/>
    </dgm:pt>
    <dgm:pt modelId="{BFB7A3B4-760F-41DF-AC85-A179666CCC5F}" type="pres">
      <dgm:prSet presAssocID="{25DBE29F-89E8-46E6-A2C1-A823D569EB1E}" presName="rootText1" presStyleLbl="node0" presStyleIdx="0" presStyleCnt="1" custScaleX="198400" custScaleY="659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3F11D89-20A9-4EDF-9477-6FB01C57EBCF}" type="pres">
      <dgm:prSet presAssocID="{25DBE29F-89E8-46E6-A2C1-A823D569EB1E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0702F90-DB50-43EE-8DDE-57A9C1BED6DE}" type="pres">
      <dgm:prSet presAssocID="{25DBE29F-89E8-46E6-A2C1-A823D569EB1E}" presName="hierChild2" presStyleCnt="0"/>
      <dgm:spPr/>
    </dgm:pt>
    <dgm:pt modelId="{A1E0775E-1104-4FC8-B4E5-4CAF702048CA}" type="pres">
      <dgm:prSet presAssocID="{A33CD167-8306-469E-9C3F-0C46CC73A15C}" presName="Name37" presStyleLbl="parChTrans1D2" presStyleIdx="0" presStyleCnt="3"/>
      <dgm:spPr/>
      <dgm:t>
        <a:bodyPr/>
        <a:lstStyle/>
        <a:p>
          <a:endParaRPr lang="ru-RU"/>
        </a:p>
      </dgm:t>
    </dgm:pt>
    <dgm:pt modelId="{B8455EA3-D2DA-4B53-A71D-619A39807BAA}" type="pres">
      <dgm:prSet presAssocID="{8C06D76B-4D8C-4C76-9603-619B627F6D03}" presName="hierRoot2" presStyleCnt="0">
        <dgm:presLayoutVars>
          <dgm:hierBranch val="init"/>
        </dgm:presLayoutVars>
      </dgm:prSet>
      <dgm:spPr/>
    </dgm:pt>
    <dgm:pt modelId="{A7F6610C-A888-444B-9E69-8DCACDF7069B}" type="pres">
      <dgm:prSet presAssocID="{8C06D76B-4D8C-4C76-9603-619B627F6D03}" presName="rootComposite" presStyleCnt="0"/>
      <dgm:spPr/>
    </dgm:pt>
    <dgm:pt modelId="{B447585D-E957-4910-9B97-07116A8F8BB1}" type="pres">
      <dgm:prSet presAssocID="{8C06D76B-4D8C-4C76-9603-619B627F6D03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E731F7A-E369-4413-9B45-C091C7E98F1C}" type="pres">
      <dgm:prSet presAssocID="{8C06D76B-4D8C-4C76-9603-619B627F6D03}" presName="rootConnector" presStyleLbl="node2" presStyleIdx="0" presStyleCnt="3"/>
      <dgm:spPr/>
      <dgm:t>
        <a:bodyPr/>
        <a:lstStyle/>
        <a:p>
          <a:endParaRPr lang="ru-RU"/>
        </a:p>
      </dgm:t>
    </dgm:pt>
    <dgm:pt modelId="{7839508E-C8A7-4C98-9A75-D898CEFF7518}" type="pres">
      <dgm:prSet presAssocID="{8C06D76B-4D8C-4C76-9603-619B627F6D03}" presName="hierChild4" presStyleCnt="0"/>
      <dgm:spPr/>
    </dgm:pt>
    <dgm:pt modelId="{6CFA8244-0465-4AED-8939-3D7C9941FF12}" type="pres">
      <dgm:prSet presAssocID="{8C06D76B-4D8C-4C76-9603-619B627F6D03}" presName="hierChild5" presStyleCnt="0"/>
      <dgm:spPr/>
    </dgm:pt>
    <dgm:pt modelId="{FAB25085-06FA-4C6D-B13B-A2663E28EF2A}" type="pres">
      <dgm:prSet presAssocID="{B7BF4A3A-162C-4BBE-A580-E052FE45F365}" presName="Name37" presStyleLbl="parChTrans1D2" presStyleIdx="1" presStyleCnt="3"/>
      <dgm:spPr/>
      <dgm:t>
        <a:bodyPr/>
        <a:lstStyle/>
        <a:p>
          <a:endParaRPr lang="ru-RU"/>
        </a:p>
      </dgm:t>
    </dgm:pt>
    <dgm:pt modelId="{56E62EBC-46E2-4A65-9598-7B51247ACB9D}" type="pres">
      <dgm:prSet presAssocID="{C94AD25B-69F0-4B6B-BB52-8D0F786D946B}" presName="hierRoot2" presStyleCnt="0">
        <dgm:presLayoutVars>
          <dgm:hierBranch val="init"/>
        </dgm:presLayoutVars>
      </dgm:prSet>
      <dgm:spPr/>
    </dgm:pt>
    <dgm:pt modelId="{EFA5A7D0-4C40-46E9-827D-C46F01E1A359}" type="pres">
      <dgm:prSet presAssocID="{C94AD25B-69F0-4B6B-BB52-8D0F786D946B}" presName="rootComposite" presStyleCnt="0"/>
      <dgm:spPr/>
    </dgm:pt>
    <dgm:pt modelId="{3900152C-43E2-4B81-B261-C4529339BF4C}" type="pres">
      <dgm:prSet presAssocID="{C94AD25B-69F0-4B6B-BB52-8D0F786D946B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885041-C66F-413A-8557-CFD249143632}" type="pres">
      <dgm:prSet presAssocID="{C94AD25B-69F0-4B6B-BB52-8D0F786D946B}" presName="rootConnector" presStyleLbl="node2" presStyleIdx="1" presStyleCnt="3"/>
      <dgm:spPr/>
      <dgm:t>
        <a:bodyPr/>
        <a:lstStyle/>
        <a:p>
          <a:endParaRPr lang="ru-RU"/>
        </a:p>
      </dgm:t>
    </dgm:pt>
    <dgm:pt modelId="{921D86A0-3DE2-4FBB-80B8-F00E6602B448}" type="pres">
      <dgm:prSet presAssocID="{C94AD25B-69F0-4B6B-BB52-8D0F786D946B}" presName="hierChild4" presStyleCnt="0"/>
      <dgm:spPr/>
    </dgm:pt>
    <dgm:pt modelId="{C02448C5-1E23-4688-8386-1F9EB101D931}" type="pres">
      <dgm:prSet presAssocID="{C94AD25B-69F0-4B6B-BB52-8D0F786D946B}" presName="hierChild5" presStyleCnt="0"/>
      <dgm:spPr/>
    </dgm:pt>
    <dgm:pt modelId="{DAFC1019-EE5B-46DA-A168-F0487F623B74}" type="pres">
      <dgm:prSet presAssocID="{D1637595-1E6F-4714-B83B-F11C2CE04BD3}" presName="Name37" presStyleLbl="parChTrans1D2" presStyleIdx="2" presStyleCnt="3"/>
      <dgm:spPr/>
      <dgm:t>
        <a:bodyPr/>
        <a:lstStyle/>
        <a:p>
          <a:endParaRPr lang="ru-RU"/>
        </a:p>
      </dgm:t>
    </dgm:pt>
    <dgm:pt modelId="{9045E32F-9674-46EB-8959-7A6BDBF885F3}" type="pres">
      <dgm:prSet presAssocID="{2365EF12-466E-40B2-AF1F-233E39F0C43E}" presName="hierRoot2" presStyleCnt="0">
        <dgm:presLayoutVars>
          <dgm:hierBranch val="init"/>
        </dgm:presLayoutVars>
      </dgm:prSet>
      <dgm:spPr/>
    </dgm:pt>
    <dgm:pt modelId="{1D0B5553-4429-4FA0-8884-DC4CEEFCA4A5}" type="pres">
      <dgm:prSet presAssocID="{2365EF12-466E-40B2-AF1F-233E39F0C43E}" presName="rootComposite" presStyleCnt="0"/>
      <dgm:spPr/>
    </dgm:pt>
    <dgm:pt modelId="{CF04245C-1078-468E-A8CC-CC4DD9867C2B}" type="pres">
      <dgm:prSet presAssocID="{2365EF12-466E-40B2-AF1F-233E39F0C43E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8C2B092-CA74-41F0-889D-B0B1B11A6DF6}" type="pres">
      <dgm:prSet presAssocID="{2365EF12-466E-40B2-AF1F-233E39F0C43E}" presName="rootConnector" presStyleLbl="node2" presStyleIdx="2" presStyleCnt="3"/>
      <dgm:spPr/>
      <dgm:t>
        <a:bodyPr/>
        <a:lstStyle/>
        <a:p>
          <a:endParaRPr lang="ru-RU"/>
        </a:p>
      </dgm:t>
    </dgm:pt>
    <dgm:pt modelId="{A5AE5CC1-6CB7-4D60-A2DD-92ED726212D6}" type="pres">
      <dgm:prSet presAssocID="{2365EF12-466E-40B2-AF1F-233E39F0C43E}" presName="hierChild4" presStyleCnt="0"/>
      <dgm:spPr/>
    </dgm:pt>
    <dgm:pt modelId="{E790BEB9-EE53-4DB6-823A-22BB85CA2C4F}" type="pres">
      <dgm:prSet presAssocID="{2365EF12-466E-40B2-AF1F-233E39F0C43E}" presName="hierChild5" presStyleCnt="0"/>
      <dgm:spPr/>
    </dgm:pt>
    <dgm:pt modelId="{5C302B46-29BA-4BF7-8D64-51F615E04FFA}" type="pres">
      <dgm:prSet presAssocID="{25DBE29F-89E8-46E6-A2C1-A823D569EB1E}" presName="hierChild3" presStyleCnt="0"/>
      <dgm:spPr/>
    </dgm:pt>
  </dgm:ptLst>
  <dgm:cxnLst>
    <dgm:cxn modelId="{47ADBE54-23A6-40F3-8EB7-09C4A0FE2150}" type="presOf" srcId="{25DBE29F-89E8-46E6-A2C1-A823D569EB1E}" destId="{BFB7A3B4-760F-41DF-AC85-A179666CCC5F}" srcOrd="0" destOrd="0" presId="urn:microsoft.com/office/officeart/2005/8/layout/orgChart1"/>
    <dgm:cxn modelId="{94072342-4925-4F2B-B9FE-0C894B307656}" type="presOf" srcId="{A33CD167-8306-469E-9C3F-0C46CC73A15C}" destId="{A1E0775E-1104-4FC8-B4E5-4CAF702048CA}" srcOrd="0" destOrd="0" presId="urn:microsoft.com/office/officeart/2005/8/layout/orgChart1"/>
    <dgm:cxn modelId="{652E4622-C6F1-4A99-921F-C9047D739919}" type="presOf" srcId="{D1637595-1E6F-4714-B83B-F11C2CE04BD3}" destId="{DAFC1019-EE5B-46DA-A168-F0487F623B74}" srcOrd="0" destOrd="0" presId="urn:microsoft.com/office/officeart/2005/8/layout/orgChart1"/>
    <dgm:cxn modelId="{F48F575F-4CFD-474F-AF0A-7E9753FED075}" type="presOf" srcId="{8C06D76B-4D8C-4C76-9603-619B627F6D03}" destId="{1E731F7A-E369-4413-9B45-C091C7E98F1C}" srcOrd="1" destOrd="0" presId="urn:microsoft.com/office/officeart/2005/8/layout/orgChart1"/>
    <dgm:cxn modelId="{B16A4845-DF9F-4E01-BA09-DB6CFA31BC8D}" type="presOf" srcId="{2365EF12-466E-40B2-AF1F-233E39F0C43E}" destId="{B8C2B092-CA74-41F0-889D-B0B1B11A6DF6}" srcOrd="1" destOrd="0" presId="urn:microsoft.com/office/officeart/2005/8/layout/orgChart1"/>
    <dgm:cxn modelId="{5CCEB6CA-4C3E-4044-B7C5-70EC1D230AC1}" type="presOf" srcId="{C94AD25B-69F0-4B6B-BB52-8D0F786D946B}" destId="{95885041-C66F-413A-8557-CFD249143632}" srcOrd="1" destOrd="0" presId="urn:microsoft.com/office/officeart/2005/8/layout/orgChart1"/>
    <dgm:cxn modelId="{75CF45D7-ADF5-4638-8768-C8F8E765441F}" type="presOf" srcId="{25DBE29F-89E8-46E6-A2C1-A823D569EB1E}" destId="{33F11D89-20A9-4EDF-9477-6FB01C57EBCF}" srcOrd="1" destOrd="0" presId="urn:microsoft.com/office/officeart/2005/8/layout/orgChart1"/>
    <dgm:cxn modelId="{851DBAB5-845D-4F63-A4BE-0E38653650AF}" srcId="{25DBE29F-89E8-46E6-A2C1-A823D569EB1E}" destId="{C94AD25B-69F0-4B6B-BB52-8D0F786D946B}" srcOrd="1" destOrd="0" parTransId="{B7BF4A3A-162C-4BBE-A580-E052FE45F365}" sibTransId="{B2F89369-592F-445A-8DD5-E115AD7F4FF3}"/>
    <dgm:cxn modelId="{E05B1677-DABA-4ACA-8DA4-E662F06537AD}" type="presOf" srcId="{2365EF12-466E-40B2-AF1F-233E39F0C43E}" destId="{CF04245C-1078-468E-A8CC-CC4DD9867C2B}" srcOrd="0" destOrd="0" presId="urn:microsoft.com/office/officeart/2005/8/layout/orgChart1"/>
    <dgm:cxn modelId="{10515CB9-055B-4F4D-A7E6-C01D666544BA}" srcId="{495A7A6C-049D-40DD-9E76-CAB38A8DA6C5}" destId="{25DBE29F-89E8-46E6-A2C1-A823D569EB1E}" srcOrd="0" destOrd="0" parTransId="{0260817D-60A7-451E-9129-1F80A6D91193}" sibTransId="{0C985390-6A2C-4FE2-8C75-610930FC122C}"/>
    <dgm:cxn modelId="{CA4A7422-4B24-4DEE-AE16-289A3838BE2F}" type="presOf" srcId="{8C06D76B-4D8C-4C76-9603-619B627F6D03}" destId="{B447585D-E957-4910-9B97-07116A8F8BB1}" srcOrd="0" destOrd="0" presId="urn:microsoft.com/office/officeart/2005/8/layout/orgChart1"/>
    <dgm:cxn modelId="{1CB80CBE-97E1-4025-8656-BBF4D6BE80C3}" type="presOf" srcId="{495A7A6C-049D-40DD-9E76-CAB38A8DA6C5}" destId="{4F8D0437-4CF6-4638-9734-6E6BB347EF4D}" srcOrd="0" destOrd="0" presId="urn:microsoft.com/office/officeart/2005/8/layout/orgChart1"/>
    <dgm:cxn modelId="{4B2934E8-C8F5-4D91-B848-533BA5C3AF85}" srcId="{25DBE29F-89E8-46E6-A2C1-A823D569EB1E}" destId="{8C06D76B-4D8C-4C76-9603-619B627F6D03}" srcOrd="0" destOrd="0" parTransId="{A33CD167-8306-469E-9C3F-0C46CC73A15C}" sibTransId="{FC57BAB5-DE9F-422F-8734-8A2014CC5D78}"/>
    <dgm:cxn modelId="{9B93A345-B413-4AF5-9919-E98DE7B9D2EA}" srcId="{25DBE29F-89E8-46E6-A2C1-A823D569EB1E}" destId="{2365EF12-466E-40B2-AF1F-233E39F0C43E}" srcOrd="2" destOrd="0" parTransId="{D1637595-1E6F-4714-B83B-F11C2CE04BD3}" sibTransId="{D8A8D23F-1FD1-405F-89C5-56CA6E52B457}"/>
    <dgm:cxn modelId="{B686138A-F1E2-414E-A1E4-EF87ECC9224C}" type="presOf" srcId="{C94AD25B-69F0-4B6B-BB52-8D0F786D946B}" destId="{3900152C-43E2-4B81-B261-C4529339BF4C}" srcOrd="0" destOrd="0" presId="urn:microsoft.com/office/officeart/2005/8/layout/orgChart1"/>
    <dgm:cxn modelId="{3909C904-DD46-495F-9E77-4F1960ADDAEE}" type="presOf" srcId="{B7BF4A3A-162C-4BBE-A580-E052FE45F365}" destId="{FAB25085-06FA-4C6D-B13B-A2663E28EF2A}" srcOrd="0" destOrd="0" presId="urn:microsoft.com/office/officeart/2005/8/layout/orgChart1"/>
    <dgm:cxn modelId="{23C1EA86-8C66-4303-99FD-A5C6B522A5BC}" type="presParOf" srcId="{4F8D0437-4CF6-4638-9734-6E6BB347EF4D}" destId="{611A80D0-794B-4891-8D33-DA4CDE4549D5}" srcOrd="0" destOrd="0" presId="urn:microsoft.com/office/officeart/2005/8/layout/orgChart1"/>
    <dgm:cxn modelId="{73535955-59E1-435D-9F93-93F2AD6357F4}" type="presParOf" srcId="{611A80D0-794B-4891-8D33-DA4CDE4549D5}" destId="{CFD96DCB-F7F2-4B3E-928E-9279339DBB0C}" srcOrd="0" destOrd="0" presId="urn:microsoft.com/office/officeart/2005/8/layout/orgChart1"/>
    <dgm:cxn modelId="{0A3282AF-A271-40A6-973B-E41210465F0E}" type="presParOf" srcId="{CFD96DCB-F7F2-4B3E-928E-9279339DBB0C}" destId="{BFB7A3B4-760F-41DF-AC85-A179666CCC5F}" srcOrd="0" destOrd="0" presId="urn:microsoft.com/office/officeart/2005/8/layout/orgChart1"/>
    <dgm:cxn modelId="{729807F5-F2AC-42FE-B235-C94CE9FF1C4E}" type="presParOf" srcId="{CFD96DCB-F7F2-4B3E-928E-9279339DBB0C}" destId="{33F11D89-20A9-4EDF-9477-6FB01C57EBCF}" srcOrd="1" destOrd="0" presId="urn:microsoft.com/office/officeart/2005/8/layout/orgChart1"/>
    <dgm:cxn modelId="{5858B883-5E3E-4CA8-A98D-67388981E488}" type="presParOf" srcId="{611A80D0-794B-4891-8D33-DA4CDE4549D5}" destId="{A0702F90-DB50-43EE-8DDE-57A9C1BED6DE}" srcOrd="1" destOrd="0" presId="urn:microsoft.com/office/officeart/2005/8/layout/orgChart1"/>
    <dgm:cxn modelId="{90BFBF3C-F0DC-45DA-8BE5-23FC3A7FA77A}" type="presParOf" srcId="{A0702F90-DB50-43EE-8DDE-57A9C1BED6DE}" destId="{A1E0775E-1104-4FC8-B4E5-4CAF702048CA}" srcOrd="0" destOrd="0" presId="urn:microsoft.com/office/officeart/2005/8/layout/orgChart1"/>
    <dgm:cxn modelId="{4FB174B7-1174-43B0-BC18-55172190BA32}" type="presParOf" srcId="{A0702F90-DB50-43EE-8DDE-57A9C1BED6DE}" destId="{B8455EA3-D2DA-4B53-A71D-619A39807BAA}" srcOrd="1" destOrd="0" presId="urn:microsoft.com/office/officeart/2005/8/layout/orgChart1"/>
    <dgm:cxn modelId="{1B358D00-18E9-4E42-8642-C3A6F195C90B}" type="presParOf" srcId="{B8455EA3-D2DA-4B53-A71D-619A39807BAA}" destId="{A7F6610C-A888-444B-9E69-8DCACDF7069B}" srcOrd="0" destOrd="0" presId="urn:microsoft.com/office/officeart/2005/8/layout/orgChart1"/>
    <dgm:cxn modelId="{C78A8ED2-014F-47E5-9E84-5B64AC13C716}" type="presParOf" srcId="{A7F6610C-A888-444B-9E69-8DCACDF7069B}" destId="{B447585D-E957-4910-9B97-07116A8F8BB1}" srcOrd="0" destOrd="0" presId="urn:microsoft.com/office/officeart/2005/8/layout/orgChart1"/>
    <dgm:cxn modelId="{FBF5CA10-CF0D-4175-A20E-D2238E40EFDB}" type="presParOf" srcId="{A7F6610C-A888-444B-9E69-8DCACDF7069B}" destId="{1E731F7A-E369-4413-9B45-C091C7E98F1C}" srcOrd="1" destOrd="0" presId="urn:microsoft.com/office/officeart/2005/8/layout/orgChart1"/>
    <dgm:cxn modelId="{392EAB78-9CE1-4AAF-B0CA-751EDC6EF4C1}" type="presParOf" srcId="{B8455EA3-D2DA-4B53-A71D-619A39807BAA}" destId="{7839508E-C8A7-4C98-9A75-D898CEFF7518}" srcOrd="1" destOrd="0" presId="urn:microsoft.com/office/officeart/2005/8/layout/orgChart1"/>
    <dgm:cxn modelId="{36A05766-1DB7-4D01-A3F2-3FCA419BE807}" type="presParOf" srcId="{B8455EA3-D2DA-4B53-A71D-619A39807BAA}" destId="{6CFA8244-0465-4AED-8939-3D7C9941FF12}" srcOrd="2" destOrd="0" presId="urn:microsoft.com/office/officeart/2005/8/layout/orgChart1"/>
    <dgm:cxn modelId="{71D56E59-8419-4E99-A16B-291DB0464C34}" type="presParOf" srcId="{A0702F90-DB50-43EE-8DDE-57A9C1BED6DE}" destId="{FAB25085-06FA-4C6D-B13B-A2663E28EF2A}" srcOrd="2" destOrd="0" presId="urn:microsoft.com/office/officeart/2005/8/layout/orgChart1"/>
    <dgm:cxn modelId="{BA4B4AE3-AD65-4281-941A-00063A858EA2}" type="presParOf" srcId="{A0702F90-DB50-43EE-8DDE-57A9C1BED6DE}" destId="{56E62EBC-46E2-4A65-9598-7B51247ACB9D}" srcOrd="3" destOrd="0" presId="urn:microsoft.com/office/officeart/2005/8/layout/orgChart1"/>
    <dgm:cxn modelId="{1706CB12-DA98-43F9-B424-838818D7B41C}" type="presParOf" srcId="{56E62EBC-46E2-4A65-9598-7B51247ACB9D}" destId="{EFA5A7D0-4C40-46E9-827D-C46F01E1A359}" srcOrd="0" destOrd="0" presId="urn:microsoft.com/office/officeart/2005/8/layout/orgChart1"/>
    <dgm:cxn modelId="{81F66290-2D2F-44AD-807B-B14AB8B96F8A}" type="presParOf" srcId="{EFA5A7D0-4C40-46E9-827D-C46F01E1A359}" destId="{3900152C-43E2-4B81-B261-C4529339BF4C}" srcOrd="0" destOrd="0" presId="urn:microsoft.com/office/officeart/2005/8/layout/orgChart1"/>
    <dgm:cxn modelId="{55AC2826-224E-423F-B301-671B865CE360}" type="presParOf" srcId="{EFA5A7D0-4C40-46E9-827D-C46F01E1A359}" destId="{95885041-C66F-413A-8557-CFD249143632}" srcOrd="1" destOrd="0" presId="urn:microsoft.com/office/officeart/2005/8/layout/orgChart1"/>
    <dgm:cxn modelId="{FE6EC4BF-0A21-4ECD-B2BE-2366B17E900A}" type="presParOf" srcId="{56E62EBC-46E2-4A65-9598-7B51247ACB9D}" destId="{921D86A0-3DE2-4FBB-80B8-F00E6602B448}" srcOrd="1" destOrd="0" presId="urn:microsoft.com/office/officeart/2005/8/layout/orgChart1"/>
    <dgm:cxn modelId="{6EF44E9F-A432-4E89-A830-1A89ECCFEF5D}" type="presParOf" srcId="{56E62EBC-46E2-4A65-9598-7B51247ACB9D}" destId="{C02448C5-1E23-4688-8386-1F9EB101D931}" srcOrd="2" destOrd="0" presId="urn:microsoft.com/office/officeart/2005/8/layout/orgChart1"/>
    <dgm:cxn modelId="{AE4CBFCC-1967-4890-A316-2B31293D15C2}" type="presParOf" srcId="{A0702F90-DB50-43EE-8DDE-57A9C1BED6DE}" destId="{DAFC1019-EE5B-46DA-A168-F0487F623B74}" srcOrd="4" destOrd="0" presId="urn:microsoft.com/office/officeart/2005/8/layout/orgChart1"/>
    <dgm:cxn modelId="{4620FF36-803B-4694-A36B-81C3E790BF86}" type="presParOf" srcId="{A0702F90-DB50-43EE-8DDE-57A9C1BED6DE}" destId="{9045E32F-9674-46EB-8959-7A6BDBF885F3}" srcOrd="5" destOrd="0" presId="urn:microsoft.com/office/officeart/2005/8/layout/orgChart1"/>
    <dgm:cxn modelId="{0AD0C810-7612-4840-BD24-900360554584}" type="presParOf" srcId="{9045E32F-9674-46EB-8959-7A6BDBF885F3}" destId="{1D0B5553-4429-4FA0-8884-DC4CEEFCA4A5}" srcOrd="0" destOrd="0" presId="urn:microsoft.com/office/officeart/2005/8/layout/orgChart1"/>
    <dgm:cxn modelId="{76AA1844-133C-47F0-B90B-FBF4F59CB3FE}" type="presParOf" srcId="{1D0B5553-4429-4FA0-8884-DC4CEEFCA4A5}" destId="{CF04245C-1078-468E-A8CC-CC4DD9867C2B}" srcOrd="0" destOrd="0" presId="urn:microsoft.com/office/officeart/2005/8/layout/orgChart1"/>
    <dgm:cxn modelId="{4807E9D4-BA3F-446D-97B1-08D8E70BCADB}" type="presParOf" srcId="{1D0B5553-4429-4FA0-8884-DC4CEEFCA4A5}" destId="{B8C2B092-CA74-41F0-889D-B0B1B11A6DF6}" srcOrd="1" destOrd="0" presId="urn:microsoft.com/office/officeart/2005/8/layout/orgChart1"/>
    <dgm:cxn modelId="{DCA7507B-94F3-44FA-BF7A-ACA8401D99EA}" type="presParOf" srcId="{9045E32F-9674-46EB-8959-7A6BDBF885F3}" destId="{A5AE5CC1-6CB7-4D60-A2DD-92ED726212D6}" srcOrd="1" destOrd="0" presId="urn:microsoft.com/office/officeart/2005/8/layout/orgChart1"/>
    <dgm:cxn modelId="{5BD696B2-CD0A-4D10-8AA4-2C89208CDECC}" type="presParOf" srcId="{9045E32F-9674-46EB-8959-7A6BDBF885F3}" destId="{E790BEB9-EE53-4DB6-823A-22BB85CA2C4F}" srcOrd="2" destOrd="0" presId="urn:microsoft.com/office/officeart/2005/8/layout/orgChart1"/>
    <dgm:cxn modelId="{2454E40C-0AE5-425F-B17D-C2557374DE5F}" type="presParOf" srcId="{611A80D0-794B-4891-8D33-DA4CDE4549D5}" destId="{5C302B46-29BA-4BF7-8D64-51F615E04FFA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C1019-EE5B-46DA-A168-F0487F623B74}">
      <dsp:nvSpPr>
        <dsp:cNvPr id="0" name=""/>
        <dsp:cNvSpPr/>
      </dsp:nvSpPr>
      <dsp:spPr>
        <a:xfrm>
          <a:off x="2900892" y="545192"/>
          <a:ext cx="2000985" cy="3472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3639"/>
              </a:lnTo>
              <a:lnTo>
                <a:pt x="2000985" y="173639"/>
              </a:lnTo>
              <a:lnTo>
                <a:pt x="2000985" y="347278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B25085-06FA-4C6D-B13B-A2663E28EF2A}">
      <dsp:nvSpPr>
        <dsp:cNvPr id="0" name=""/>
        <dsp:cNvSpPr/>
      </dsp:nvSpPr>
      <dsp:spPr>
        <a:xfrm>
          <a:off x="2855172" y="545192"/>
          <a:ext cx="91440" cy="34727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47278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E0775E-1104-4FC8-B4E5-4CAF702048CA}">
      <dsp:nvSpPr>
        <dsp:cNvPr id="0" name=""/>
        <dsp:cNvSpPr/>
      </dsp:nvSpPr>
      <dsp:spPr>
        <a:xfrm>
          <a:off x="899906" y="545192"/>
          <a:ext cx="2000985" cy="347278"/>
        </a:xfrm>
        <a:custGeom>
          <a:avLst/>
          <a:gdLst/>
          <a:ahLst/>
          <a:cxnLst/>
          <a:rect l="0" t="0" r="0" b="0"/>
          <a:pathLst>
            <a:path>
              <a:moveTo>
                <a:pt x="2000985" y="0"/>
              </a:moveTo>
              <a:lnTo>
                <a:pt x="2000985" y="173639"/>
              </a:lnTo>
              <a:lnTo>
                <a:pt x="0" y="173639"/>
              </a:lnTo>
              <a:lnTo>
                <a:pt x="0" y="347278"/>
              </a:lnTo>
            </a:path>
          </a:pathLst>
        </a:cu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B7A3B4-760F-41DF-AC85-A179666CCC5F}">
      <dsp:nvSpPr>
        <dsp:cNvPr id="0" name=""/>
        <dsp:cNvSpPr/>
      </dsp:nvSpPr>
      <dsp:spPr>
        <a:xfrm>
          <a:off x="1260414" y="14"/>
          <a:ext cx="3280954" cy="5451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перенос ИМК от источника</a:t>
          </a:r>
          <a:endParaRPr lang="ru-RU" sz="2100" kern="1200" dirty="0"/>
        </a:p>
      </dsp:txBody>
      <dsp:txXfrm>
        <a:off x="1260414" y="14"/>
        <a:ext cx="3280954" cy="545177"/>
      </dsp:txXfrm>
    </dsp:sp>
    <dsp:sp modelId="{B447585D-E957-4910-9B97-07116A8F8BB1}">
      <dsp:nvSpPr>
        <dsp:cNvPr id="0" name=""/>
        <dsp:cNvSpPr/>
      </dsp:nvSpPr>
      <dsp:spPr>
        <a:xfrm>
          <a:off x="73053" y="892470"/>
          <a:ext cx="1653706" cy="826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ближний    (до 5-10 км)</a:t>
          </a:r>
          <a:endParaRPr lang="ru-RU" sz="2100" kern="1200" dirty="0"/>
        </a:p>
      </dsp:txBody>
      <dsp:txXfrm>
        <a:off x="73053" y="892470"/>
        <a:ext cx="1653706" cy="826853"/>
      </dsp:txXfrm>
    </dsp:sp>
    <dsp:sp modelId="{3900152C-43E2-4B81-B261-C4529339BF4C}">
      <dsp:nvSpPr>
        <dsp:cNvPr id="0" name=""/>
        <dsp:cNvSpPr/>
      </dsp:nvSpPr>
      <dsp:spPr>
        <a:xfrm>
          <a:off x="2074038" y="892470"/>
          <a:ext cx="1653706" cy="826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latin typeface="Times New Roman" panose="02020603050405020304" pitchFamily="18" charset="0"/>
              <a:ea typeface="Times New Roman" panose="02020603050405020304" pitchFamily="18" charset="0"/>
            </a:rPr>
            <a:t>умеренный (до 30-40 км)</a:t>
          </a:r>
          <a:endParaRPr lang="ru-RU" sz="2100" kern="1200" dirty="0"/>
        </a:p>
      </dsp:txBody>
      <dsp:txXfrm>
        <a:off x="2074038" y="892470"/>
        <a:ext cx="1653706" cy="826853"/>
      </dsp:txXfrm>
    </dsp:sp>
    <dsp:sp modelId="{CF04245C-1078-468E-A8CC-CC4DD9867C2B}">
      <dsp:nvSpPr>
        <dsp:cNvPr id="0" name=""/>
        <dsp:cNvSpPr/>
      </dsp:nvSpPr>
      <dsp:spPr>
        <a:xfrm>
          <a:off x="4075023" y="892470"/>
          <a:ext cx="1653706" cy="826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smtClean="0">
              <a:latin typeface="Times New Roman" panose="02020603050405020304" pitchFamily="18" charset="0"/>
              <a:ea typeface="Times New Roman" panose="02020603050405020304" pitchFamily="18" charset="0"/>
            </a:rPr>
            <a:t>дальний (более 40 км)</a:t>
          </a:r>
          <a:endParaRPr lang="ru-RU" sz="2100" kern="1200" dirty="0"/>
        </a:p>
      </dsp:txBody>
      <dsp:txXfrm>
        <a:off x="4075023" y="892470"/>
        <a:ext cx="1653706" cy="8268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3FF83-AD4D-48E8-8735-EB0025DEA06B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05E3A-63E8-4808-8E77-045C6C99F6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055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05E3A-63E8-4808-8E77-045C6C99F62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7012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05E3A-63E8-4808-8E77-045C6C99F62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281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05E3A-63E8-4808-8E77-045C6C99F62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2308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205E3A-63E8-4808-8E77-045C6C99F62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5235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F3594-96C4-47BB-B505-BABEDB8929FB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63C7-48D6-41F6-9575-6C8D77E88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4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F3594-96C4-47BB-B505-BABEDB8929FB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63C7-48D6-41F6-9575-6C8D77E88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399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F3594-96C4-47BB-B505-BABEDB8929FB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63C7-48D6-41F6-9575-6C8D77E88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0234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F3594-96C4-47BB-B505-BABEDB8929FB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63C7-48D6-41F6-9575-6C8D77E88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006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F3594-96C4-47BB-B505-BABEDB8929FB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63C7-48D6-41F6-9575-6C8D77E88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154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F3594-96C4-47BB-B505-BABEDB8929FB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63C7-48D6-41F6-9575-6C8D77E88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263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F3594-96C4-47BB-B505-BABEDB8929FB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63C7-48D6-41F6-9575-6C8D77E88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209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F3594-96C4-47BB-B505-BABEDB8929FB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63C7-48D6-41F6-9575-6C8D77E88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45152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F3594-96C4-47BB-B505-BABEDB8929FB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63C7-48D6-41F6-9575-6C8D77E88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535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F3594-96C4-47BB-B505-BABEDB8929FB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63C7-48D6-41F6-9575-6C8D77E88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650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F3594-96C4-47BB-B505-BABEDB8929FB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463C7-48D6-41F6-9575-6C8D77E88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805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F3594-96C4-47BB-B505-BABEDB8929FB}" type="datetimeFigureOut">
              <a:rPr lang="ru-RU" smtClean="0"/>
              <a:t>13.04.2018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463C7-48D6-41F6-9575-6C8D77E88F3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47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4.jpeg"/><Relationship Id="rId7" Type="http://schemas.openxmlformats.org/officeDocument/2006/relationships/image" Target="../media/image3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44.emf"/><Relationship Id="rId7" Type="http://schemas.openxmlformats.org/officeDocument/2006/relationships/image" Target="../media/image4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7" Type="http://schemas.openxmlformats.org/officeDocument/2006/relationships/image" Target="../media/image8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microsoft.com/office/2007/relationships/hdphoto" Target="../media/hdphoto1.wdp"/><Relationship Id="rId7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8.em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1.xml"/><Relationship Id="rId11" Type="http://schemas.openxmlformats.org/officeDocument/2006/relationships/oleObject" Target="../embeddings/oleObject1.bin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7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22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10" Type="http://schemas.openxmlformats.org/officeDocument/2006/relationships/image" Target="../media/image8.emf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687" cy="68538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1935" y="1561534"/>
            <a:ext cx="8551817" cy="2987040"/>
          </a:xfrm>
        </p:spPr>
        <p:txBody>
          <a:bodyPr>
            <a:noAutofit/>
          </a:bodyPr>
          <a:lstStyle/>
          <a:p>
            <a:r>
              <a:rPr lang="ru-RU" sz="4000" b="1" dirty="0">
                <a:ln w="12700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Модели эоловых ореолов рассеяния кимберлитовых минералов и их использование при прогнозировании и поисках месторождений алмазов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50080" y="5329439"/>
            <a:ext cx="4598126" cy="743539"/>
          </a:xfrm>
        </p:spPr>
        <p:txBody>
          <a:bodyPr>
            <a:normAutofit/>
          </a:bodyPr>
          <a:lstStyle/>
          <a:p>
            <a:pPr algn="r"/>
            <a:r>
              <a:rPr lang="ru-RU" sz="2000" u="sng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Николаева Э.В.</a:t>
            </a:r>
            <a:r>
              <a:rPr lang="ru-RU" sz="2000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(ФГБУ </a:t>
            </a:r>
            <a:r>
              <a:rPr lang="ru-RU" sz="2000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ЦНИГРИ)</a:t>
            </a:r>
            <a:endParaRPr lang="en-US" sz="2000" dirty="0" smtClean="0">
              <a:ln w="3175">
                <a:solidFill>
                  <a:srgbClr val="002060"/>
                </a:solidFill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  <a:p>
            <a:pPr algn="r"/>
            <a:r>
              <a:rPr lang="ru-RU" sz="2000" dirty="0" smtClean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Кукуй </a:t>
            </a:r>
            <a:r>
              <a:rPr lang="ru-RU" sz="2000" dirty="0">
                <a:ln w="3175">
                  <a:solidFill>
                    <a:srgbClr val="002060"/>
                  </a:solidFill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И.М. (НИГП АК «АЛРОСА»)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634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Рисунок 26" descr="износ ак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39" y="867457"/>
            <a:ext cx="7134674" cy="3170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947629" y="3974444"/>
            <a:ext cx="251344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Трубки АК22 и АК23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74691"/>
            <a:ext cx="9144000" cy="723097"/>
          </a:xfrm>
        </p:spPr>
        <p:txBody>
          <a:bodyPr>
            <a:noAutofit/>
          </a:bodyPr>
          <a:lstStyle/>
          <a:p>
            <a:pPr algn="ctr"/>
            <a:r>
              <a:rPr lang="ru-RU" sz="2400" b="1" cap="all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Изменение степени износа пикроильменитов и пиропов в эоловых отложениях на различном удалении от трубок</a:t>
            </a:r>
            <a:endParaRPr lang="ru-RU" sz="2400" b="1" cap="all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4572000" y="6116013"/>
            <a:ext cx="440556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Пиропы 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класса износа и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пикроильмениты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классов износа на удалении 500-600 м от трубки АК10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6926" y="6116013"/>
            <a:ext cx="4198884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Пиропы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пикроильмениты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класса износа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удалении 300-400 м от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трубки АК10</a:t>
            </a:r>
            <a:endParaRPr lang="ru-RU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66" name="Рисунок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582" y="4368267"/>
            <a:ext cx="204347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Рисунок 1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2" r="3662"/>
          <a:stretch/>
        </p:blipFill>
        <p:spPr bwMode="auto">
          <a:xfrm>
            <a:off x="257180" y="4368267"/>
            <a:ext cx="183750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Рисунок 2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3"/>
          <a:stretch/>
        </p:blipFill>
        <p:spPr bwMode="auto">
          <a:xfrm>
            <a:off x="6664800" y="4356444"/>
            <a:ext cx="2153720" cy="180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0" y="242887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8" r="6033"/>
          <a:stretch/>
        </p:blipFill>
        <p:spPr bwMode="auto">
          <a:xfrm>
            <a:off x="4625961" y="4368267"/>
            <a:ext cx="1942012" cy="180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497" y="6612278"/>
            <a:ext cx="900000" cy="18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7580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314" y="797786"/>
            <a:ext cx="8586652" cy="53614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Максимальные концентрации пиропов и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пикроильменитов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классов износа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фиксируются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 трубками в пределах небольших по площади участков (около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50х100-300 м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Они представлены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зернами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фракциях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мм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-1+0,5 мм, часто встречаются зерна более 2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мм;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мере удаления от источника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происходит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сокращение количества неизношенных и слабо изношенных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зерен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пикроильменитов и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пиропов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резкое уменьшение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размера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зерен и увеличение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количества обломков;</a:t>
            </a:r>
          </a:p>
          <a:p>
            <a:pPr algn="just">
              <a:lnSpc>
                <a:spcPct val="107000"/>
              </a:lnSpc>
            </a:pPr>
            <a:endParaRPr lang="ru-RU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buFont typeface="Wingdings" panose="05000000000000000000" pitchFamily="2" charset="2"/>
              <a:buChar char="§"/>
            </a:pP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расстоянии более 1 км от источника слабо изношенные зерна присутствуют в виде единичных знаков, а «минералогический сигнал» от трубки сводится до минимума. Содержания ИМК в ореолах от трубок по крайней мере на 2 порядка ниже, чем в кимберлитах. Не исключено, что кимберлитовые минералы в 20-литровых пробах вообще могут отсутствовать.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45167" y="0"/>
            <a:ext cx="8406947" cy="723097"/>
          </a:xfrm>
        </p:spPr>
        <p:txBody>
          <a:bodyPr>
            <a:noAutofit/>
          </a:bodyPr>
          <a:lstStyle/>
          <a:p>
            <a:pPr algn="ctr"/>
            <a:r>
              <a:rPr lang="ru-RU" sz="2600" b="1" cap="all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Морфология пиропов и </a:t>
            </a:r>
            <a:r>
              <a:rPr lang="ru-RU" sz="2600" b="1" cap="all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пикроильменитов</a:t>
            </a:r>
            <a:endParaRPr lang="ru-RU" sz="2600" b="1" cap="all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97" y="6612278"/>
            <a:ext cx="900000" cy="18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407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72732" y="121920"/>
            <a:ext cx="8406947" cy="723097"/>
          </a:xfrm>
        </p:spPr>
        <p:txBody>
          <a:bodyPr>
            <a:noAutofit/>
          </a:bodyPr>
          <a:lstStyle/>
          <a:p>
            <a:pPr algn="ctr"/>
            <a:r>
              <a:rPr lang="ru-RU" sz="2600" b="1" cap="all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Анализ удаленности ореолов рассеяния в поле </a:t>
            </a:r>
            <a:r>
              <a:rPr lang="ru-RU" sz="2600" b="1" cap="all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Орапа</a:t>
            </a:r>
            <a:r>
              <a:rPr lang="ru-RU" sz="2600" b="1" cap="all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(Ботсвана)</a:t>
            </a:r>
            <a:endParaRPr lang="ru-RU" sz="2600" b="1" cap="all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Рисунок 46" descr="карта Орапы  c 2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347" y="966937"/>
            <a:ext cx="5425716" cy="5084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00148" y="5972967"/>
            <a:ext cx="8752114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Схема эоловых ореолов рассеяния ИМК на территории кимберлитового поля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Орапа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1– </a:t>
            </a:r>
            <a:r>
              <a:rPr kumimoji="0" lang="ru-RU" alt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изопахиты</a:t>
            </a:r>
            <a:r>
              <a:rPr kumimoji="0" lang="ru-RU" alt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неоген-четвертичных отложений группы Калахари (а – установленные, б – предполагаемые); 2 – кимберлитовые трубки; 3 – эоловые ореолы рассеяния ИМК. 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97" y="6612278"/>
            <a:ext cx="900000" cy="18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775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90" y="924258"/>
            <a:ext cx="4320000" cy="29324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145" name="Рисунок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05" y="896715"/>
            <a:ext cx="4320000" cy="30039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69077" y="4206900"/>
            <a:ext cx="8807028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Суммарные содержания хромдиопсидов, хромшпинелидов, пиропов (а) и пикроильменитов (б) во фракции +0,355 мм для всех классов износа .</a:t>
            </a:r>
            <a:endParaRPr kumimoji="0" lang="ru-RU" alt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– контур лицензионной площади; 2 – места отбора шлиховых проб в различные полевые сезоны; 3 – содержания ИМК в шлиховых пробах (красным – пиропов, синим – </a:t>
            </a:r>
            <a:r>
              <a:rPr kumimoji="0" lang="ru-RU" alt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пикроильменитов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kumimoji="0" lang="ru-RU" alt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./20 л; 4 – содержания </a:t>
            </a:r>
            <a:r>
              <a:rPr kumimoji="0" lang="ru-RU" alt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хромшпинелидов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шлиховых пробах, </a:t>
            </a:r>
            <a:r>
              <a:rPr kumimoji="0" lang="ru-RU" alt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./20 л; 5 – содержания </a:t>
            </a:r>
            <a:r>
              <a:rPr kumimoji="0" lang="ru-RU" alt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хромдиопсидов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шлиховых пробах, </a:t>
            </a:r>
            <a:r>
              <a:rPr kumimoji="0" lang="ru-RU" altLang="ru-RU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</a:t>
            </a: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./20 л; 6 – находки алмазов в шлиховых пробах. 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85562" y="120067"/>
            <a:ext cx="8974057" cy="723097"/>
          </a:xfrm>
        </p:spPr>
        <p:txBody>
          <a:bodyPr>
            <a:noAutofit/>
          </a:bodyPr>
          <a:lstStyle/>
          <a:p>
            <a:pPr algn="ctr"/>
            <a:r>
              <a:rPr lang="ru-RU" sz="2600" b="1" cap="all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эоловые ореолы рассеяния ИМК</a:t>
            </a:r>
            <a:br>
              <a:rPr lang="ru-RU" sz="2600" b="1" cap="all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2600" b="1" cap="all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без учета степени износа</a:t>
            </a:r>
            <a:endParaRPr lang="ru-RU" sz="2600" b="1" cap="all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2402" y="5395990"/>
            <a:ext cx="846037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иропы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пикроильмениты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распространены по всей площади и присутствуют во всех пробах, но максимальные концентрации характерны для северо-восточной части площади. 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68961" y="3819321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665262" y="381932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97" y="6612278"/>
            <a:ext cx="900000" cy="18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29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95" y="1193938"/>
            <a:ext cx="4320000" cy="30898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169" name="Рисунок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599" y="1211356"/>
            <a:ext cx="4320000" cy="304688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-78376" y="4514782"/>
            <a:ext cx="9047393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Содержания пиропов </a:t>
            </a:r>
            <a:r>
              <a:rPr kumimoji="0" lang="en-US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классов износа (а) и пикроильменитов </a:t>
            </a:r>
            <a:r>
              <a:rPr kumimoji="0" lang="en-US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 </a:t>
            </a: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класса износа (б) фракции +0,355 мм.</a:t>
            </a:r>
            <a:endParaRPr kumimoji="0" lang="ru-RU" alt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– контур лицензионной площади; 2 – места отбора шлиховых проб в различные полевые сезоны.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73167" y="4230934"/>
            <a:ext cx="2872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569468" y="423093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78288" y="5399391"/>
            <a:ext cx="85256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Северо-восточная 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часть площади характеризуется повышенными содержаниями слабо изношенных пиропов и </a:t>
            </a:r>
            <a:r>
              <a:rPr lang="ru-RU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пикроильменитов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0" y="111481"/>
            <a:ext cx="8974057" cy="723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600" b="1" cap="all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эоловые ореолы рассеяния слабо изношенных ИМК</a:t>
            </a:r>
            <a:endParaRPr lang="ru-RU" sz="2600" b="1" cap="all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97" y="6612278"/>
            <a:ext cx="900000" cy="18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141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52" y="942329"/>
            <a:ext cx="3473927" cy="378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193" name="Рисунок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681" y="942329"/>
            <a:ext cx="3118797" cy="377942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83177" y="4935072"/>
            <a:ext cx="844826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Содержания хромдиопсидов, хромшпинелидов, пиропов (а) и пикроильменитов (б) во фракции +0,355 мм для всех классов износа. </a:t>
            </a:r>
            <a:endParaRPr kumimoji="0" lang="ru-RU" alt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7627" y="5417591"/>
            <a:ext cx="4331161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Пиропы присутствуют во всех классах крупности. 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Отмечена разная степень износа зерен с преобладанием пиропов 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класса износа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81006" y="5417591"/>
            <a:ext cx="4186472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Пикроильмениты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присутствуют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всех классах крупности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71450" indent="-1714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Практически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зерна пикроильменитов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сильно изношены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IV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классы).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"/>
          <a:stretch/>
        </p:blipFill>
        <p:spPr bwMode="auto">
          <a:xfrm>
            <a:off x="3814887" y="3744684"/>
            <a:ext cx="1800000" cy="1298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7" name="Рисунок 2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091" y="902434"/>
            <a:ext cx="18002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Рисунок 2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4" b="7993"/>
          <a:stretch/>
        </p:blipFill>
        <p:spPr bwMode="auto">
          <a:xfrm>
            <a:off x="3814662" y="2455817"/>
            <a:ext cx="1800225" cy="1062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747470" y="638907"/>
            <a:ext cx="1996572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Prp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III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класса износа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632179" y="2202144"/>
            <a:ext cx="2200026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Prp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IV-V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класса износа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588405" y="3471656"/>
            <a:ext cx="2304221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Pilm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IV-V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класса износа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14213" y="4659657"/>
            <a:ext cx="287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284674" y="4664841"/>
            <a:ext cx="287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dirty="0"/>
          </a:p>
        </p:txBody>
      </p:sp>
      <p:sp>
        <p:nvSpPr>
          <p:cNvPr id="16" name="Заголовок 1"/>
          <p:cNvSpPr txBox="1">
            <a:spLocks/>
          </p:cNvSpPr>
          <p:nvPr/>
        </p:nvSpPr>
        <p:spPr>
          <a:xfrm>
            <a:off x="227745" y="12408"/>
            <a:ext cx="8974057" cy="723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200" b="1" cap="all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эоловые ореолы рассеяния ИМК</a:t>
            </a:r>
            <a:br>
              <a:rPr lang="ru-RU" sz="2200" b="1" cap="all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</a:br>
            <a:r>
              <a:rPr lang="ru-RU" sz="2200" b="1" cap="all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без учета степени износа на детальном участке</a:t>
            </a:r>
            <a:endParaRPr lang="ru-RU" sz="2200" b="1" cap="all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788" y="6629696"/>
            <a:ext cx="900000" cy="18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410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013" y="5062639"/>
            <a:ext cx="4658322" cy="1614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Пиропы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класса износа обнаружены практически во всех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пробах. 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Наибольшие концентрации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приурочены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северо-западным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границам детального участка.</a:t>
            </a:r>
            <a:endParaRPr lang="ru-RU" sz="1600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размеру преобладают зерна фракции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+1 мм.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68930" y="5084646"/>
            <a:ext cx="4354286" cy="1248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Зерна пикроильменитов </a:t>
            </a:r>
            <a:r>
              <a:rPr lang="en-US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классов износа встречены в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редких  пробах.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максимальные концентрации формируют небольшие локальные ореолы.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5" b="9344"/>
          <a:stretch/>
        </p:blipFill>
        <p:spPr bwMode="auto">
          <a:xfrm>
            <a:off x="3803838" y="949230"/>
            <a:ext cx="1800000" cy="1132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Рисунок 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7"/>
          <a:stretch/>
        </p:blipFill>
        <p:spPr bwMode="auto">
          <a:xfrm>
            <a:off x="3796219" y="2342600"/>
            <a:ext cx="1800000" cy="118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Рисунок 3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8"/>
          <a:stretch/>
        </p:blipFill>
        <p:spPr bwMode="auto">
          <a:xfrm>
            <a:off x="3822335" y="3788222"/>
            <a:ext cx="1800000" cy="107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Рисунок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8" y="765734"/>
            <a:ext cx="3064500" cy="3780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219" name="Рисунок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25" y="739607"/>
            <a:ext cx="3086547" cy="3780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4013" y="4792332"/>
            <a:ext cx="9030788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Содержания пиропов </a:t>
            </a:r>
            <a:r>
              <a:rPr kumimoji="0" lang="en-US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kumimoji="0" lang="en-US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классов износа (а) и пикроильменитов </a:t>
            </a:r>
            <a:r>
              <a:rPr kumimoji="0" lang="en-US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 </a:t>
            </a:r>
            <a:r>
              <a:rPr kumimoji="0" lang="ru-RU" altLang="ru-RU" sz="1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класса износа (б) во фракции +0,355 мм. </a:t>
            </a:r>
            <a:endParaRPr kumimoji="0" lang="ru-RU" alt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14213" y="4520313"/>
            <a:ext cx="287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195769" y="4498382"/>
            <a:ext cx="2872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3738761" y="673737"/>
            <a:ext cx="1996572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Prp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класса износа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716273" y="2071509"/>
            <a:ext cx="2031838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Pilm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</a:t>
            </a:r>
            <a:r>
              <a:rPr lang="en-US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класса износа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690131" y="3515195"/>
            <a:ext cx="2100768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Pilm</a:t>
            </a:r>
            <a:r>
              <a:rPr lang="en-US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III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класса износа</a:t>
            </a: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09233" y="79047"/>
            <a:ext cx="8974057" cy="7230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b="1" cap="all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эоловые ореолы рассеяния слабо изношенных ИМК на детальном участке</a:t>
            </a:r>
            <a:endParaRPr lang="ru-RU" sz="2000" b="1" cap="all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497" y="6612278"/>
            <a:ext cx="900000" cy="18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709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5168" y="723097"/>
            <a:ext cx="8546284" cy="5389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9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1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контрастного выделения ореолов ближнего переноса необходимо учитывать наличие пиропов и </a:t>
            </a:r>
            <a:r>
              <a:rPr lang="ru-RU" sz="19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пикроильменитов</a:t>
            </a:r>
            <a:r>
              <a:rPr lang="ru-RU" sz="1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1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sz="1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классов </a:t>
            </a:r>
            <a:r>
              <a:rPr lang="ru-RU" sz="19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износа;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9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9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sz="1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обнаружения кимберлитовых тел </a:t>
            </a:r>
            <a:r>
              <a:rPr lang="ru-RU" sz="19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шлихо</a:t>
            </a:r>
            <a:r>
              <a:rPr lang="ru-RU" sz="1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-минералогическим методом в аналогичных обстановках необходимо выполнять отбор проб по более детальной сети: 100х100 м или 200х200 </a:t>
            </a:r>
            <a:r>
              <a:rPr lang="ru-RU" sz="19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м; 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9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9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Оптимальный </a:t>
            </a:r>
            <a:r>
              <a:rPr lang="ru-RU" sz="1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объем проб при мощности перекрывающих </a:t>
            </a:r>
            <a:r>
              <a:rPr lang="ru-RU" sz="19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отложений </a:t>
            </a:r>
            <a:r>
              <a:rPr lang="ru-RU" sz="19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10-20 м составляет 20-50 л. При проведении поисков на площадях с большей мощностью перекрывающих отложений (20-30 м) необходимо увеличивать объем проб до 100 л, а при мощностях 30-80 м и до 250 </a:t>
            </a:r>
            <a:r>
              <a:rPr lang="ru-RU" sz="19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л; </a:t>
            </a: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19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9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учитывать, что даже единичные зерна ИМК без износа или со слабой степенью износа, обнаруженные в эоловых отложениях, имеют важное поисковое значение. Такие находки свидетельствуют о близости коренного источника и дают основание для проведения более детального шлихового опробования на этих участках.</a:t>
            </a:r>
            <a:endParaRPr lang="ru-RU" sz="19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45167" y="0"/>
            <a:ext cx="8406947" cy="723097"/>
          </a:xfrm>
        </p:spPr>
        <p:txBody>
          <a:bodyPr>
            <a:noAutofit/>
          </a:bodyPr>
          <a:lstStyle/>
          <a:p>
            <a:pPr algn="ctr"/>
            <a:r>
              <a:rPr lang="ru-RU" sz="2600" b="1" cap="all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Выводы</a:t>
            </a:r>
            <a:endParaRPr lang="ru-RU" sz="2600" b="1" cap="all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97" y="6612278"/>
            <a:ext cx="900000" cy="18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558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5167" y="671131"/>
            <a:ext cx="8406947" cy="470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Методика была опробована на новых территориях Северо-Восточной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Ботсваны  (участок </a:t>
            </a:r>
            <a:r>
              <a:rPr lang="en-US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PL207)</a:t>
            </a: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становлено, что кимберлитовые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тела, за счет денудации которых сформирован ореол ближнего-умеренного переноса, располагается за пределами лицензионной площади, о чем свидетельствуют максимальные концентрации слабо изношенных ИМК, приуроченные к северо-западным границам выделенного локального участка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детализации.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связи с полученными результатами, считаем целесообразным провести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опоискование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территории, примыкающей к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северо-восточной границе за пределами исследуемой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площади. 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45167" y="0"/>
            <a:ext cx="8406947" cy="723097"/>
          </a:xfrm>
        </p:spPr>
        <p:txBody>
          <a:bodyPr>
            <a:noAutofit/>
          </a:bodyPr>
          <a:lstStyle/>
          <a:p>
            <a:pPr algn="ctr"/>
            <a:r>
              <a:rPr lang="ru-RU" sz="2600" b="1" cap="all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Выводы</a:t>
            </a:r>
            <a:endParaRPr lang="ru-RU" sz="2600" b="1" cap="all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97" y="6612278"/>
            <a:ext cx="900000" cy="18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367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1887" y="1657993"/>
            <a:ext cx="8377644" cy="27270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Сделанные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 могут быть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полной мере использованы при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поисках месторождений алмазов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сходными палеогеографическими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обстановками на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территориях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России.</a:t>
            </a:r>
            <a:endParaRPr lang="ru-RU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97" y="6612278"/>
            <a:ext cx="900000" cy="18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487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514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3976" y="121284"/>
            <a:ext cx="5206093" cy="566691"/>
          </a:xfrm>
        </p:spPr>
        <p:txBody>
          <a:bodyPr>
            <a:normAutofit fontScale="90000"/>
          </a:bodyPr>
          <a:lstStyle/>
          <a:p>
            <a:r>
              <a:rPr lang="ru-RU" sz="3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э</a:t>
            </a:r>
            <a:r>
              <a:rPr lang="ru-RU" sz="3200" b="1" cap="all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оловые ореолы </a:t>
            </a:r>
            <a:r>
              <a:rPr lang="ru-RU" sz="32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рассеяния </a:t>
            </a:r>
          </a:p>
        </p:txBody>
      </p:sp>
      <p:pic>
        <p:nvPicPr>
          <p:cNvPr id="1028" name="Рисунок 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421" y="683516"/>
            <a:ext cx="3600000" cy="270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Рисунок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24" y="683516"/>
            <a:ext cx="3600000" cy="270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Рисунок 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24" y="3813938"/>
            <a:ext cx="3600000" cy="270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Рисунок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421" y="3813938"/>
            <a:ext cx="3600000" cy="270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66948" y="3413828"/>
            <a:ext cx="67926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cap="small" dirty="0">
                <a:latin typeface="Times New Roman" panose="02020603050405020304" pitchFamily="18" charset="0"/>
                <a:ea typeface="Calibri" panose="020F0502020204030204" pitchFamily="34" charset="0"/>
              </a:rPr>
              <a:t>являются особенностью сухих тропических </a:t>
            </a:r>
            <a:r>
              <a:rPr lang="ru-RU" sz="2000" b="1" cap="small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зон</a:t>
            </a:r>
            <a:endParaRPr lang="ru-RU" sz="2000" b="1" cap="small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497" y="6568733"/>
            <a:ext cx="900000" cy="18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0730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934" y="1226918"/>
            <a:ext cx="4894215" cy="58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2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38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27" y="156119"/>
            <a:ext cx="9056914" cy="819240"/>
          </a:xfrm>
        </p:spPr>
        <p:txBody>
          <a:bodyPr>
            <a:noAutofit/>
          </a:bodyPr>
          <a:lstStyle/>
          <a:p>
            <a:pPr algn="ctr"/>
            <a:r>
              <a:rPr lang="ru-RU" sz="2800" b="1" cap="all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строение</a:t>
            </a:r>
            <a:r>
              <a:rPr lang="ru-RU" sz="2800" b="1" cap="all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</a:t>
            </a:r>
            <a:r>
              <a:rPr lang="ru-RU" sz="28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эоловых ореолов рассеяния ИМК на территории кимберлитового поля </a:t>
            </a:r>
            <a:r>
              <a:rPr lang="ru-RU" sz="2800" b="1" cap="all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Орапа</a:t>
            </a:r>
            <a:endParaRPr lang="ru-RU" sz="2800" b="1" cap="all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5" name="Рисунок 4" descr="C:\Users\NIKOLAEVAEV\Desktop\статья ЦНИГРИ\карта Орапы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810" y="975361"/>
            <a:ext cx="5256894" cy="506946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232029" y="6008664"/>
            <a:ext cx="87390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1– </a:t>
            </a:r>
            <a:r>
              <a:rPr lang="ru-RU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изопахиты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неоген-четвертичных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отложений группы Калахари (а – установленные, б – предполагаемые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 2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кимберлитовые 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трубки поля </a:t>
            </a:r>
            <a:r>
              <a:rPr lang="ru-RU" sz="1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Орапа</a:t>
            </a:r>
            <a:r>
              <a:rPr lang="ru-RU" sz="1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3 </a:t>
            </a: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эоловые ореолы рассеяния ИМК.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97" y="6612278"/>
            <a:ext cx="900000" cy="18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298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6" y="25315"/>
            <a:ext cx="8473439" cy="100212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Совместное присутствие кимберлитовых </a:t>
            </a:r>
            <a:r>
              <a:rPr lang="ru-RU" sz="2800" b="1" cap="all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минералов </a:t>
            </a:r>
            <a:r>
              <a:rPr lang="ru-RU" sz="28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различной степени износа (</a:t>
            </a:r>
            <a:r>
              <a:rPr lang="en-US" sz="28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I</a:t>
            </a:r>
            <a:r>
              <a:rPr lang="ru-RU" sz="28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-</a:t>
            </a:r>
            <a:r>
              <a:rPr lang="en-US" sz="28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V </a:t>
            </a:r>
            <a:r>
              <a:rPr lang="ru-RU" sz="2800" b="1" cap="all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классы)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4799" y="6252750"/>
            <a:ext cx="87608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Шлиховые пробы из поверхностных эоловых отложений Северо-Восточной Ботсваны.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Рисунок 3" descr="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211" y="1027435"/>
            <a:ext cx="3331592" cy="25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Рисунок 2" descr="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40" y="1027435"/>
            <a:ext cx="3420000" cy="257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Рисунок 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40" y="3777887"/>
            <a:ext cx="3420000" cy="257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12" descr="1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941" b="-3102"/>
          <a:stretch/>
        </p:blipFill>
        <p:spPr bwMode="auto">
          <a:xfrm>
            <a:off x="4685211" y="3775264"/>
            <a:ext cx="3330000" cy="25732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7" y="6612278"/>
            <a:ext cx="900000" cy="18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1943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838606" y="34925"/>
            <a:ext cx="3525339" cy="540565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Эоловые ореолы</a:t>
            </a:r>
            <a:endParaRPr lang="ru-RU" b="1" cap="all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6245" y="2472114"/>
            <a:ext cx="8486502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Пиропы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пикроильмениты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сильной степени износа, а также корродированные зерна, являющиеся транзитными, создают общий минералогический фон (до 10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./20 л). Они аккумулируются в геоморфологических ловушках, где образуют повышенные концентрации (20-30 и более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./20 л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7383" y="5978931"/>
            <a:ext cx="84995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Пикроильмениты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пиропы сильной степени износа из шлиховых проб в районе трубки АК10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2473943098"/>
              </p:ext>
            </p:extLst>
          </p:nvPr>
        </p:nvGraphicFramePr>
        <p:xfrm>
          <a:off x="1538604" y="649391"/>
          <a:ext cx="5801784" cy="1719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8" r="3842"/>
          <a:stretch/>
        </p:blipFill>
        <p:spPr bwMode="auto">
          <a:xfrm>
            <a:off x="400592" y="3847477"/>
            <a:ext cx="2629989" cy="2131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935" y="3840845"/>
            <a:ext cx="2880000" cy="21380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Группа 1"/>
          <p:cNvGrpSpPr/>
          <p:nvPr/>
        </p:nvGrpSpPr>
        <p:grpSpPr>
          <a:xfrm>
            <a:off x="6183084" y="3840717"/>
            <a:ext cx="2551612" cy="2138214"/>
            <a:chOff x="6209211" y="3840717"/>
            <a:chExt cx="2551612" cy="2138214"/>
          </a:xfrm>
        </p:grpSpPr>
        <p:pic>
          <p:nvPicPr>
            <p:cNvPr id="12" name="Рисунок 11" descr="E:\АФРИКА\БОТСВАНА\ДАННЫЕ_2014\КОМЕРЧ ПРОЕКТ\ДОПОЛНИТЕЛЬНО\Мин карточки_PL 117\проба 1-5\пр 1-5 Prp дислок корр и кубоид вар 2.jpg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3" r="7150"/>
            <a:stretch/>
          </p:blipFill>
          <p:spPr bwMode="auto">
            <a:xfrm>
              <a:off x="6209211" y="3840717"/>
              <a:ext cx="2551612" cy="2138214"/>
            </a:xfrm>
            <a:prstGeom prst="rect">
              <a:avLst/>
            </a:prstGeom>
            <a:noFill/>
            <a:ln>
              <a:noFill/>
            </a:ln>
          </p:spPr>
        </p:pic>
        <p:graphicFrame>
          <p:nvGraphicFramePr>
            <p:cNvPr id="4" name="Объект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73439235"/>
                </p:ext>
              </p:extLst>
            </p:nvPr>
          </p:nvGraphicFramePr>
          <p:xfrm>
            <a:off x="7486093" y="5680173"/>
            <a:ext cx="452571" cy="18935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6" name="CorelDRAW" r:id="rId11" imgW="1673990" imgH="699940" progId="CorelDraw.Graphic.17">
                    <p:embed/>
                  </p:oleObj>
                </mc:Choice>
                <mc:Fallback>
                  <p:oleObj name="CorelDRAW" r:id="rId11" imgW="1673990" imgH="699940" progId="CorelDraw.Graphic.17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486093" y="5680173"/>
                          <a:ext cx="452571" cy="18935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497" y="6612278"/>
            <a:ext cx="900000" cy="18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131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649" y="5381768"/>
            <a:ext cx="3240000" cy="575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3479" y="100657"/>
            <a:ext cx="8917577" cy="1123406"/>
          </a:xfrm>
        </p:spPr>
        <p:txBody>
          <a:bodyPr>
            <a:noAutofit/>
          </a:bodyPr>
          <a:lstStyle/>
          <a:p>
            <a:pPr algn="ctr"/>
            <a:r>
              <a:rPr lang="ru-RU" altLang="ru-RU" sz="2200" b="1" cap="all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Ореолы </a:t>
            </a:r>
            <a:r>
              <a:rPr lang="ru-RU" altLang="ru-RU" sz="2200" b="1" cap="all" dirty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рассеяния </a:t>
            </a:r>
            <a:r>
              <a:rPr lang="ru-RU" altLang="ru-RU" sz="2200" b="1" cap="all" dirty="0" err="1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пикроильменитов</a:t>
            </a:r>
            <a:r>
              <a:rPr lang="ru-RU" altLang="ru-RU" sz="2200" b="1" cap="all" dirty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(синий цвет) и пиропов (красный цвет) по классам износа в эоловых отложениях в области трубок АК10 и АК22, АК23.</a:t>
            </a:r>
            <a:r>
              <a:rPr lang="ru-RU" sz="2200" cap="all" dirty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200" b="1" cap="all" dirty="0" smtClean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 </a:t>
            </a:r>
            <a:endParaRPr lang="ru-RU" sz="2200" b="1" cap="all" dirty="0">
              <a:ln w="317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2054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854" y="1182010"/>
            <a:ext cx="3232864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Рисунок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649" y="1513609"/>
            <a:ext cx="3232800" cy="3639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86959" y="6023176"/>
            <a:ext cx="86306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контур кимберлитовых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трубок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находки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хромшпинелидов;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находки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хромдиопсидов,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места отбора шлиховых проб 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497" y="6612278"/>
            <a:ext cx="900000" cy="18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355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206" y="5381768"/>
            <a:ext cx="3240000" cy="575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  <p:pic>
        <p:nvPicPr>
          <p:cNvPr id="6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571" y="1163176"/>
            <a:ext cx="3190696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206" y="1528568"/>
            <a:ext cx="3189600" cy="3548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97" y="6612278"/>
            <a:ext cx="900000" cy="183338"/>
          </a:xfrm>
          <a:prstGeom prst="rect">
            <a:avLst/>
          </a:prstGeom>
          <a:noFill/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43479" y="100657"/>
            <a:ext cx="8917577" cy="1123406"/>
          </a:xfrm>
        </p:spPr>
        <p:txBody>
          <a:bodyPr>
            <a:noAutofit/>
          </a:bodyPr>
          <a:lstStyle/>
          <a:p>
            <a:pPr algn="ctr"/>
            <a:r>
              <a:rPr lang="ru-RU" altLang="ru-RU" sz="2200" b="1" cap="all" dirty="0" smtClean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Ореолы </a:t>
            </a:r>
            <a:r>
              <a:rPr lang="ru-RU" altLang="ru-RU" sz="2200" b="1" cap="all" dirty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рассеяния </a:t>
            </a:r>
            <a:r>
              <a:rPr lang="ru-RU" altLang="ru-RU" sz="2200" b="1" cap="all" dirty="0" err="1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пикроильменитов</a:t>
            </a:r>
            <a:r>
              <a:rPr lang="ru-RU" altLang="ru-RU" sz="2200" b="1" cap="all" dirty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(синий цвет) и пиропов (красный цвет) по классам износа в эоловых отложениях в области трубок АК10 и АК22, АК23.</a:t>
            </a:r>
            <a:r>
              <a:rPr lang="ru-RU" sz="2200" cap="all" dirty="0">
                <a:ln>
                  <a:solidFill>
                    <a:schemeClr val="bg1"/>
                  </a:solidFill>
                </a:ln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200" b="1" cap="all" dirty="0" smtClean="0">
                <a:ln w="317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 </a:t>
            </a:r>
            <a:endParaRPr lang="ru-RU" sz="2200" b="1" cap="all" dirty="0">
              <a:ln w="317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286959" y="6023176"/>
            <a:ext cx="86306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контур кимберлитовых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трубок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находки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хромшпинелидов;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находки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хромдиопсидов,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места отбора шлиховых проб </a:t>
            </a:r>
            <a:endParaRPr kumimoji="0" lang="ru-RU" alt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37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40440" y="48570"/>
            <a:ext cx="8717278" cy="1030874"/>
          </a:xfrm>
        </p:spPr>
        <p:txBody>
          <a:bodyPr>
            <a:noAutofit/>
          </a:bodyPr>
          <a:lstStyle/>
          <a:p>
            <a:pPr algn="ctr"/>
            <a:r>
              <a:rPr lang="ru-RU" sz="2400" b="1" cap="all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Изменение распределений пиропов и </a:t>
            </a:r>
            <a:r>
              <a:rPr lang="ru-RU" sz="2400" b="1" cap="all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пикроильменитов</a:t>
            </a:r>
            <a:r>
              <a:rPr lang="ru-RU" sz="2400" b="1" cap="all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</a:rPr>
              <a:t> по классам износа в эоловых отложениях на различном удалении от трубок</a:t>
            </a:r>
            <a:endParaRPr lang="ru-RU" sz="2400" b="1" cap="all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</a:endParaRPr>
          </a:p>
        </p:txBody>
      </p:sp>
      <p:pic>
        <p:nvPicPr>
          <p:cNvPr id="3080" name="Рисунок 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55" y="1400075"/>
            <a:ext cx="2329714" cy="20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79" name="Рисунок 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95" y="1391976"/>
            <a:ext cx="2329713" cy="20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76" name="Рисунок 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3" y="3627390"/>
            <a:ext cx="1889345" cy="20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75" name="Рисунок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095" y="3663390"/>
            <a:ext cx="1856198" cy="2016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85" name="Рисунок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029" y="1401210"/>
            <a:ext cx="1927632" cy="20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84" name="Рисунок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637" y="1400075"/>
            <a:ext cx="1912081" cy="2052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83" name="Рисунок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028" y="3641119"/>
            <a:ext cx="1929600" cy="207017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082" name="Рисунок 2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637" y="3629917"/>
            <a:ext cx="1929600" cy="20829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Прямоугольник 9"/>
          <p:cNvSpPr/>
          <p:nvPr/>
        </p:nvSpPr>
        <p:spPr>
          <a:xfrm>
            <a:off x="2539368" y="5645674"/>
            <a:ext cx="46841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пикроильмениты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(синий </a:t>
            </a:r>
            <a:r>
              <a:rPr lang="ru-RU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цвет), пиропы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(красный цвет)</a:t>
            </a:r>
            <a:endParaRPr lang="ru-RU" sz="14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167590" y="1046180"/>
            <a:ext cx="743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</a:rPr>
              <a:t>АК10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216165" y="1089725"/>
            <a:ext cx="1699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</a:rPr>
              <a:t>АК22 и АК23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5822476"/>
            <a:ext cx="90622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Ореолы 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ближнего переноса трубок 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АК10 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АК22, АК23 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ориентированы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западном </a:t>
            </a:r>
            <a:r>
              <a:rPr lang="ru-RU" alt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направлении (в соответствии с направлением ветра) 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образованы ИМК </a:t>
            </a:r>
            <a:r>
              <a:rPr lang="en-US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lang="en-US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lang="ru-RU" alt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классов износа. 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497" y="6612278"/>
            <a:ext cx="900000" cy="18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886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560" y="787058"/>
            <a:ext cx="2340000" cy="21047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097" name="Рисунок 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981" y="812345"/>
            <a:ext cx="2274479" cy="210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79172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мере удаления от тела происходит не только сокращение количества неизношенных и слабо изношенных зерен, но и уменьшение размера зерен.</a:t>
            </a:r>
            <a:endParaRPr kumimoji="0" lang="ru-RU" altLang="ru-RU" sz="20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2839701"/>
            <a:ext cx="896112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Распределение </a:t>
            </a:r>
            <a:r>
              <a:rPr kumimoji="0" lang="ru-RU" altLang="ru-RU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пикроильменитов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(синий цвет) и пиропов (красный цвет) 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</a:t>
            </a:r>
            <a:r>
              <a:rPr kumimoji="0" lang="en-US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</a:t>
            </a:r>
            <a:r>
              <a:rPr kumimoji="0" lang="ru-RU" alt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классов износа по размеру на различном удалении в западном направлении от трубок АК10 и АК22, АК23.</a:t>
            </a:r>
            <a:endParaRPr kumimoji="0" lang="ru-RU" alt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Рисунок 25" descr="износ ак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729" y="3457600"/>
            <a:ext cx="6535350" cy="290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48343" y="6260566"/>
            <a:ext cx="861277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Изменение степени износа пикроильменитов и пиропов в эоловых отложениях на различном расстоянии от трубки АК10.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497" y="6612278"/>
            <a:ext cx="900000" cy="183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811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5452</TotalTime>
  <Words>1122</Words>
  <Application>Microsoft Office PowerPoint</Application>
  <PresentationFormat>Экран (4:3)</PresentationFormat>
  <Paragraphs>97</Paragraphs>
  <Slides>20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Wingdings</vt:lpstr>
      <vt:lpstr>Тема Office</vt:lpstr>
      <vt:lpstr>CorelDRAW</vt:lpstr>
      <vt:lpstr>Модели эоловых ореолов рассеяния кимберлитовых минералов и их использование при прогнозировании и поисках месторождений алмазов </vt:lpstr>
      <vt:lpstr>эоловые ореолы рассеяния </vt:lpstr>
      <vt:lpstr>строение эоловых ореолов рассеяния ИМК на территории кимберлитового поля Орапа</vt:lpstr>
      <vt:lpstr>Совместное присутствие кимберлитовых минералов различной степени износа (I-V классы) </vt:lpstr>
      <vt:lpstr>Эоловые ореолы</vt:lpstr>
      <vt:lpstr>Ореолы рассеяния пикроильменитов (синий цвет) и пиропов (красный цвет) по классам износа в эоловых отложениях в области трубок АК10 и АК22, АК23.   </vt:lpstr>
      <vt:lpstr>Ореолы рассеяния пикроильменитов (синий цвет) и пиропов (красный цвет) по классам износа в эоловых отложениях в области трубок АК10 и АК22, АК23.   </vt:lpstr>
      <vt:lpstr>Изменение распределений пиропов и пикроильменитов по классам износа в эоловых отложениях на различном удалении от трубок</vt:lpstr>
      <vt:lpstr>Презентация PowerPoint</vt:lpstr>
      <vt:lpstr>Изменение степени износа пикроильменитов и пиропов в эоловых отложениях на различном удалении от трубок</vt:lpstr>
      <vt:lpstr>Морфология пиропов и пикроильменитов</vt:lpstr>
      <vt:lpstr>Анализ удаленности ореолов рассеяния в поле Орапа (Ботсвана)</vt:lpstr>
      <vt:lpstr>эоловые ореолы рассеяния ИМК без учета степени износа</vt:lpstr>
      <vt:lpstr>Презентация PowerPoint</vt:lpstr>
      <vt:lpstr>Презентация PowerPoint</vt:lpstr>
      <vt:lpstr>Презентация PowerPoint</vt:lpstr>
      <vt:lpstr>Выводы</vt:lpstr>
      <vt:lpstr>Выводы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Модели эоловых ореолов рассеяния кимберлитовых минералов и их использование при прогнозировании и поисках месторождений алмазов</dc:title>
  <dc:creator>NIKOLAEVAEV</dc:creator>
  <cp:lastModifiedBy>NIKOLAEVAEV</cp:lastModifiedBy>
  <cp:revision>93</cp:revision>
  <dcterms:created xsi:type="dcterms:W3CDTF">2018-04-02T07:44:45Z</dcterms:created>
  <dcterms:modified xsi:type="dcterms:W3CDTF">2018-04-13T12:18:38Z</dcterms:modified>
</cp:coreProperties>
</file>