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ags/tag5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ags/tag6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tags/tag7.xml" ContentType="application/vnd.openxmlformats-officedocument.presentationml.tags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tags/tag8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tags/tag9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1.xml" ContentType="application/vnd.openxmlformats-officedocument.theme+xml"/>
  <Override PartName="/ppt/tags/tag10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tags/tag11.xml" ContentType="application/vnd.openxmlformats-officedocument.presentationml.tags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3.xml" ContentType="application/vnd.openxmlformats-officedocument.theme+xml"/>
  <Override PartName="/ppt/tags/tag12.xml" ContentType="application/vnd.openxmlformats-officedocument.presentationml.tags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tags/tag13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5.xml" ContentType="application/vnd.openxmlformats-officedocument.theme+xml"/>
  <Override PartName="/ppt/tags/tag14.xml" ContentType="application/vnd.openxmlformats-officedocument.presentationml.tags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6.xml" ContentType="application/vnd.openxmlformats-officedocument.theme+xml"/>
  <Override PartName="/ppt/tags/tag15.xml" ContentType="application/vnd.openxmlformats-officedocument.presentationml.tags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7.xml" ContentType="application/vnd.openxmlformats-officedocument.theme+xml"/>
  <Override PartName="/ppt/tags/tag16.xml" ContentType="application/vnd.openxmlformats-officedocument.presentationml.tags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8.xml" ContentType="application/vnd.openxmlformats-officedocument.theme+xml"/>
  <Override PartName="/ppt/tags/tag17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9.xml" ContentType="application/vnd.openxmlformats-officedocument.theme+xml"/>
  <Override PartName="/ppt/tags/tag18.xml" ContentType="application/vnd.openxmlformats-officedocument.presentationml.tags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20.xml" ContentType="application/vnd.openxmlformats-officedocument.theme+xml"/>
  <Override PartName="/ppt/tags/tag19.xml" ContentType="application/vnd.openxmlformats-officedocument.presentationml.tags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21.xml" ContentType="application/vnd.openxmlformats-officedocument.theme+xml"/>
  <Override PartName="/ppt/tags/tag20.xml" ContentType="application/vnd.openxmlformats-officedocument.presentationml.tags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22.xml" ContentType="application/vnd.openxmlformats-officedocument.theme+xml"/>
  <Override PartName="/ppt/tags/tag21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23.xml" ContentType="application/vnd.openxmlformats-officedocument.theme+xml"/>
  <Override PartName="/ppt/tags/tag22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24.xml" ContentType="application/vnd.openxmlformats-officedocument.theme+xml"/>
  <Override PartName="/ppt/tags/tag23.xml" ContentType="application/vnd.openxmlformats-officedocument.presentationml.tags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25.xml" ContentType="application/vnd.openxmlformats-officedocument.theme+xml"/>
  <Override PartName="/ppt/tags/tag24.xml" ContentType="application/vnd.openxmlformats-officedocument.presentationml.tags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6.xml" ContentType="application/vnd.openxmlformats-officedocument.theme+xml"/>
  <Override PartName="/ppt/tags/tag25.xml" ContentType="application/vnd.openxmlformats-officedocument.presentationml.tags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27.xml" ContentType="application/vnd.openxmlformats-officedocument.theme+xml"/>
  <Override PartName="/ppt/tags/tag26.xml" ContentType="application/vnd.openxmlformats-officedocument.presentationml.tags+xml"/>
  <Override PartName="/ppt/theme/theme28.xml" ContentType="application/vnd.openxmlformats-officedocument.theme+xml"/>
  <Override PartName="/ppt/theme/theme2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4">
  <p:sldMasterIdLst>
    <p:sldMasterId id="2147483714" r:id="rId1"/>
    <p:sldMasterId id="2147483723" r:id="rId2"/>
    <p:sldMasterId id="2147483983" r:id="rId3"/>
    <p:sldMasterId id="2147483732" r:id="rId4"/>
    <p:sldMasterId id="2147483741" r:id="rId5"/>
    <p:sldMasterId id="2147483750" r:id="rId6"/>
    <p:sldMasterId id="2147483758" r:id="rId7"/>
    <p:sldMasterId id="2147483767" r:id="rId8"/>
    <p:sldMasterId id="2147483775" r:id="rId9"/>
    <p:sldMasterId id="2147483783" r:id="rId10"/>
    <p:sldMasterId id="2147483792" r:id="rId11"/>
    <p:sldMasterId id="2147483800" r:id="rId12"/>
    <p:sldMasterId id="2147483809" r:id="rId13"/>
    <p:sldMasterId id="2147483819" r:id="rId14"/>
    <p:sldMasterId id="2147483829" r:id="rId15"/>
    <p:sldMasterId id="2147483845" r:id="rId16"/>
    <p:sldMasterId id="2147483856" r:id="rId17"/>
    <p:sldMasterId id="2147483867" r:id="rId18"/>
    <p:sldMasterId id="2147483878" r:id="rId19"/>
    <p:sldMasterId id="2147483889" r:id="rId20"/>
    <p:sldMasterId id="2147483900" r:id="rId21"/>
    <p:sldMasterId id="2147483909" r:id="rId22"/>
    <p:sldMasterId id="2147483929" r:id="rId23"/>
    <p:sldMasterId id="2147483940" r:id="rId24"/>
    <p:sldMasterId id="2147483951" r:id="rId25"/>
    <p:sldMasterId id="2147483971" r:id="rId26"/>
    <p:sldMasterId id="2147483995" r:id="rId27"/>
  </p:sldMasterIdLst>
  <p:notesMasterIdLst>
    <p:notesMasterId r:id="rId44"/>
  </p:notesMasterIdLst>
  <p:handoutMasterIdLst>
    <p:handoutMasterId r:id="rId45"/>
  </p:handoutMasterIdLst>
  <p:sldIdLst>
    <p:sldId id="783" r:id="rId28"/>
    <p:sldId id="921" r:id="rId29"/>
    <p:sldId id="941" r:id="rId30"/>
    <p:sldId id="935" r:id="rId31"/>
    <p:sldId id="938" r:id="rId32"/>
    <p:sldId id="942" r:id="rId33"/>
    <p:sldId id="933" r:id="rId34"/>
    <p:sldId id="930" r:id="rId35"/>
    <p:sldId id="934" r:id="rId36"/>
    <p:sldId id="940" r:id="rId37"/>
    <p:sldId id="932" r:id="rId38"/>
    <p:sldId id="937" r:id="rId39"/>
    <p:sldId id="931" r:id="rId40"/>
    <p:sldId id="939" r:id="rId41"/>
    <p:sldId id="943" r:id="rId42"/>
    <p:sldId id="927" r:id="rId43"/>
  </p:sldIdLst>
  <p:sldSz cx="9144000" cy="6858000" type="screen4x3"/>
  <p:notesSz cx="9928225" cy="6797675"/>
  <p:custDataLst>
    <p:tags r:id="rId46"/>
  </p:custDataLst>
  <p:defaultTextStyle>
    <a:defPPr>
      <a:defRPr lang="ru-RU"/>
    </a:defPPr>
    <a:lvl1pPr marL="0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402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804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204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607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007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8402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811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1212" algn="l" defTabSz="91280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8942B99-B9CB-4888-A8DD-2915C4CBB82D}">
          <p14:sldIdLst>
            <p14:sldId id="783"/>
            <p14:sldId id="921"/>
            <p14:sldId id="941"/>
            <p14:sldId id="935"/>
            <p14:sldId id="938"/>
            <p14:sldId id="942"/>
            <p14:sldId id="933"/>
            <p14:sldId id="930"/>
            <p14:sldId id="934"/>
            <p14:sldId id="940"/>
            <p14:sldId id="932"/>
            <p14:sldId id="937"/>
            <p14:sldId id="931"/>
            <p14:sldId id="939"/>
            <p14:sldId id="943"/>
            <p14:sldId id="927"/>
          </p14:sldIdLst>
        </p14:section>
      </p14:sectionLst>
    </p:ex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  <p15:guide id="3" pos="312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7EC2"/>
    <a:srgbClr val="2685CC"/>
    <a:srgbClr val="DAA600"/>
    <a:srgbClr val="9148C8"/>
    <a:srgbClr val="FCA0FE"/>
    <a:srgbClr val="016EB3"/>
    <a:srgbClr val="000066"/>
    <a:srgbClr val="CCFFFF"/>
    <a:srgbClr val="66FF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3242" autoAdjust="0"/>
  </p:normalViewPr>
  <p:slideViewPr>
    <p:cSldViewPr>
      <p:cViewPr varScale="1">
        <p:scale>
          <a:sx n="105" d="100"/>
          <a:sy n="105" d="100"/>
        </p:scale>
        <p:origin x="1398" y="114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80" d="100"/>
          <a:sy n="80" d="100"/>
        </p:scale>
        <p:origin x="-2059" y="-221"/>
      </p:cViewPr>
      <p:guideLst>
        <p:guide orient="horz" pos="2141"/>
        <p:guide pos="3127"/>
        <p:guide pos="312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tags" Target="tags/tag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28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824" y="1"/>
            <a:ext cx="4302813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BB76B3-575F-4424-8194-DA05BA2A9DEA}" type="datetimeFigureOut">
              <a:rPr lang="ru-RU" smtClean="0"/>
              <a:pPr/>
              <a:t>11.04.2018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364"/>
            <a:ext cx="4302813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403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5AFE9-CBF1-4B1B-9C3B-FE07954C2397}" type="datetimeFigureOut">
              <a:rPr lang="ru-RU" smtClean="0"/>
              <a:pPr/>
              <a:t>11.04.2018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8" y="519113"/>
            <a:ext cx="5184775" cy="3887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612288" y="518517"/>
            <a:ext cx="4249151" cy="57606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1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699" y="6567189"/>
            <a:ext cx="4302231" cy="2293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AB1AE-D738-4E6B-B846-D79B9A7E7F1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0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402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04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204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07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2007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402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811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212" algn="l" defTabSz="91280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err="1" smtClean="0"/>
              <a:t>Доклад_титул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327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4591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64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907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72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2619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645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026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501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3880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3840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48712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7929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245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8" y="519113"/>
            <a:ext cx="5184775" cy="38877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Проверено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AB1AE-D738-4E6B-B846-D79B9A7E7F16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79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7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6.xml"/><Relationship Id="rId4" Type="http://schemas.openxmlformats.org/officeDocument/2006/relationships/image" Target="../media/image7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6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7.xml"/><Relationship Id="rId4" Type="http://schemas.openxmlformats.org/officeDocument/2006/relationships/image" Target="../media/image7.png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7.png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7.pn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7.png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7.png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2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3.xml"/><Relationship Id="rId4" Type="http://schemas.openxmlformats.org/officeDocument/2006/relationships/image" Target="../media/image7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7.png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8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7.png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6.xml"/><Relationship Id="rId4" Type="http://schemas.openxmlformats.org/officeDocument/2006/relationships/image" Target="../media/image7.png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7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7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7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7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7" y="651764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4331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58269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9262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34510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05073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48102175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54365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7216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439560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929766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064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814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5239204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477747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0119102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6644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179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447540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610164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227241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19858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822812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847091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55975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9196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2286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839385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996461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229680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19796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473105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056572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7299108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33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30813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535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208595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018462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462413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6598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05167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49405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13485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889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216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418564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246900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5469577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786881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098945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3336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31213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94935935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26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9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8067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16073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23570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995165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254468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06672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10354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64714974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6760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9799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6295216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143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44830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46823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38522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89523401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575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246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56929416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5439844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654426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66343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85205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207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786271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6494393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85531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71316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26493590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90758697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918812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5194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1518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7077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34434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63151566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57839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375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713738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63096403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4919281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10184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00869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49048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642186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07004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273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254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7556799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итель_2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85269" y="2336804"/>
            <a:ext cx="3801533" cy="8303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317" b="0">
                <a:solidFill>
                  <a:srgbClr val="088CDE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4885267" y="3450858"/>
            <a:ext cx="3801533" cy="57081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indent="0" algn="l">
              <a:buNone/>
              <a:defRPr sz="2060" cap="none" baseline="0">
                <a:solidFill>
                  <a:srgbClr val="088CDE"/>
                </a:solidFill>
                <a:latin typeface="Futura New Medium Obl"/>
                <a:cs typeface="Futura New Medium Obl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37862910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81255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29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295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8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29623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02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5940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493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9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Раздел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7" y="651764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9901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0566087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5" y="5737225"/>
            <a:ext cx="5522912" cy="27084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820738">
              <a:spcBef>
                <a:spcPct val="0"/>
              </a:spcBef>
              <a:buClrTx/>
              <a:buFontTx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89" y="5183188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820738">
              <a:defRPr sz="24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241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2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41AF1-466E-4D9F-B74C-45FFEB47CA13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330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94F"/>
              </a:solidFill>
              <a:effectLst/>
              <a:uLnTx/>
              <a:uFillTx/>
              <a:latin typeface="Tahoma" pitchFamily="34" charset="0"/>
              <a:ea typeface="PMingLiU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645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766"/>
              </a:solidFill>
              <a:effectLst/>
              <a:uLnTx/>
              <a:uFillTx/>
              <a:latin typeface="Tahoma" pitchFamily="34" charset="0"/>
              <a:ea typeface="PMingLiU" pitchFamily="18" charset="-120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0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94F"/>
              </a:solidFill>
              <a:effectLst/>
              <a:uLnTx/>
              <a:uFillTx/>
              <a:latin typeface="Tahoma" pitchFamily="34" charset="0"/>
              <a:ea typeface="PMingLiU" pitchFamily="18" charset="-120"/>
              <a:cs typeface="+mn-cs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69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294F"/>
              </a:solidFill>
              <a:effectLst/>
              <a:uLnTx/>
              <a:uFillTx/>
              <a:latin typeface="Tahoma" pitchFamily="34" charset="0"/>
              <a:ea typeface="PMingLiU" pitchFamily="18" charset="-120"/>
              <a:cs typeface="+mn-cs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Телефон и </a:t>
            </a:r>
            <a:r>
              <a:rPr lang="en-US" dirty="0" smtClean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3600">
                <a:solidFill>
                  <a:srgbClr val="016EB3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Спасибо! / </a:t>
            </a:r>
            <a:r>
              <a:rPr lang="en-US" dirty="0" smtClean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Адрес компании</a:t>
            </a:r>
            <a:endParaRPr lang="ru-RU" dirty="0"/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11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 smtClean="0"/>
              <a:t>Управление и Отдел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0498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306675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25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2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FF660B-5916-42E2-9D88-953A3CB16BD3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205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2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41AF1-466E-4D9F-B74C-45FFEB47CA13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4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7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683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5" y="123825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2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5E4BD-578A-4F4A-9E92-1B4DB10B5101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A0A1A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A0A1A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2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650820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6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2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41AF1-466E-4D9F-B74C-45FFEB47CA13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7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800" kern="1200">
                <a:solidFill>
                  <a:srgbClr val="016EB3"/>
                </a:solidFill>
              </a:defRPr>
            </a:lvl1pPr>
          </a:lstStyle>
          <a:p>
            <a:pPr lvl="0" defTabSz="820738"/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788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469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3369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076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17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149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07574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377581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110784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лайд &quot;Спасибо!&quot;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19050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252001" y="177800"/>
            <a:ext cx="1551401" cy="6064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017372" y="6184081"/>
            <a:ext cx="1874629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</a:t>
            </a:r>
            <a:endParaRPr lang="en-US" dirty="0"/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4636374" y="6184081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020600" y="6184081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5" y="5974591"/>
            <a:ext cx="1365991" cy="7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5351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602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871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33637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5646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3288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18040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126214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484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09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232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09177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8" y="5737229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441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2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b"/>
          <a:lstStyle>
            <a:lvl1pPr algn="r" defTabSz="615441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6589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2848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8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53066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4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12874927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79"/>
            <a:ext cx="6742113" cy="739775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6808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7"/>
            <a:ext cx="6742113" cy="657225"/>
          </a:xfrm>
          <a:prstGeom prst="rect">
            <a:avLst/>
          </a:prstGeom>
        </p:spPr>
        <p:txBody>
          <a:bodyPr lIns="91422" tIns="45712" rIns="91422" bIns="45712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850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72346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401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64794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909723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119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97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4803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294236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8" y="5737229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441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2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b"/>
          <a:lstStyle>
            <a:lvl1pPr algn="r" defTabSz="615441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0463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4953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8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03108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4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0524778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79"/>
            <a:ext cx="6742113" cy="739775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22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7"/>
            <a:ext cx="6742113" cy="657225"/>
          </a:xfrm>
          <a:prstGeom prst="rect">
            <a:avLst/>
          </a:prstGeom>
        </p:spPr>
        <p:txBody>
          <a:bodyPr lIns="91422" tIns="45712" rIns="91422" bIns="45712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907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8" y="5737229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441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2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b"/>
          <a:lstStyle>
            <a:lvl1pPr algn="r" defTabSz="615441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8150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741327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9062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8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48272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4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3062489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79"/>
            <a:ext cx="6742113" cy="739775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10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7"/>
            <a:ext cx="6742113" cy="657225"/>
          </a:xfrm>
          <a:prstGeom prst="rect">
            <a:avLst/>
          </a:prstGeom>
        </p:spPr>
        <p:txBody>
          <a:bodyPr lIns="91422" tIns="45712" rIns="91422" bIns="45712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846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3661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52474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121200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9988792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75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744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363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989059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8" y="5737229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441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2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b"/>
          <a:lstStyle>
            <a:lvl1pPr algn="r" defTabSz="615441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110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1444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8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4477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4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4303631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79"/>
            <a:ext cx="6742113" cy="739775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332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7"/>
            <a:ext cx="6742113" cy="657225"/>
          </a:xfrm>
          <a:prstGeom prst="rect">
            <a:avLst/>
          </a:prstGeom>
        </p:spPr>
        <p:txBody>
          <a:bodyPr lIns="91422" tIns="45712" rIns="91422" bIns="45712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7876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8" y="5737229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441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2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b"/>
          <a:lstStyle>
            <a:lvl1pPr algn="r" defTabSz="615441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0498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61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8900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8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98021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4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9338598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79"/>
            <a:ext cx="6742113" cy="739775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944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7"/>
            <a:ext cx="6742113" cy="657225"/>
          </a:xfrm>
          <a:prstGeom prst="rect">
            <a:avLst/>
          </a:prstGeom>
        </p:spPr>
        <p:txBody>
          <a:bodyPr lIns="91422" tIns="45712" rIns="91422" bIns="45712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764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806586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8" y="5737229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441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2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b"/>
          <a:lstStyle>
            <a:lvl1pPr algn="r" defTabSz="615441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2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01011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8242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8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3178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4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837" indent="0">
              <a:buNone/>
              <a:defRPr sz="900"/>
            </a:lvl2pPr>
            <a:lvl3pPr marL="685674" indent="0">
              <a:buNone/>
              <a:defRPr sz="750"/>
            </a:lvl3pPr>
            <a:lvl4pPr marL="1028511" indent="0">
              <a:buNone/>
              <a:defRPr sz="675"/>
            </a:lvl4pPr>
            <a:lvl5pPr marL="1371347" indent="0">
              <a:buNone/>
              <a:defRPr sz="675"/>
            </a:lvl5pPr>
            <a:lvl6pPr marL="1714185" indent="0">
              <a:buNone/>
              <a:defRPr sz="675"/>
            </a:lvl6pPr>
            <a:lvl7pPr marL="2057021" indent="0">
              <a:buNone/>
              <a:defRPr sz="675"/>
            </a:lvl7pPr>
            <a:lvl8pPr marL="2399858" indent="0">
              <a:buNone/>
              <a:defRPr sz="675"/>
            </a:lvl8pPr>
            <a:lvl9pPr marL="2742696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2402033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306679"/>
            <a:ext cx="6742113" cy="739775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034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2716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8" y="123827"/>
            <a:ext cx="6742113" cy="657225"/>
          </a:xfrm>
          <a:prstGeom prst="rect">
            <a:avLst/>
          </a:prstGeom>
        </p:spPr>
        <p:txBody>
          <a:bodyPr lIns="91422" tIns="45712" rIns="91422" bIns="45712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797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lIns="91422" tIns="45712" rIns="91422" bIns="45712"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441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8309642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26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935486" y="5737227"/>
            <a:ext cx="5522912" cy="203133"/>
          </a:xfrm>
          <a:effectLst>
            <a:outerShdw dist="17961" dir="2700000" algn="ctr" rotWithShape="0">
              <a:srgbClr val="FFFFFF"/>
            </a:outerShdw>
          </a:effectLst>
        </p:spPr>
        <p:txBody>
          <a:bodyPr>
            <a:spAutoFit/>
          </a:bodyPr>
          <a:lstStyle>
            <a:lvl1pPr marL="0" indent="0" algn="r" defTabSz="615554">
              <a:spcBef>
                <a:spcPct val="0"/>
              </a:spcBef>
              <a:buClrTx/>
              <a:buFontTx/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07267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032590" y="5183190"/>
            <a:ext cx="5522912" cy="452437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b"/>
          <a:lstStyle>
            <a:lvl1pPr algn="r" defTabSz="615554">
              <a:defRPr sz="18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" y="505803"/>
            <a:ext cx="5230821" cy="3804234"/>
          </a:xfrm>
          <a:prstGeom prst="rect">
            <a:avLst/>
          </a:prstGeom>
        </p:spPr>
      </p:pic>
      <p:pic>
        <p:nvPicPr>
          <p:cNvPr id="7" name="Picture 2"/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000" y="3096000"/>
            <a:ext cx="3564000" cy="206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674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14000" y="1638000"/>
            <a:ext cx="83160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2955" y="1"/>
            <a:ext cx="7220702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275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21692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 bwMode="auto">
          <a:xfrm>
            <a:off x="8660606" y="6374606"/>
            <a:ext cx="478632" cy="38974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547067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&quot;Спасибо!&quot;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27"/>
          <p:cNvSpPr>
            <a:spLocks noChangeShapeType="1"/>
          </p:cNvSpPr>
          <p:nvPr userDrawn="1"/>
        </p:nvSpPr>
        <p:spPr bwMode="auto">
          <a:xfrm>
            <a:off x="252000" y="5940000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Прямоугольник 8"/>
          <p:cNvSpPr/>
          <p:nvPr userDrawn="1"/>
        </p:nvSpPr>
        <p:spPr bwMode="auto">
          <a:xfrm>
            <a:off x="252001" y="190500"/>
            <a:ext cx="1623692" cy="606669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Прямоугольник 9"/>
          <p:cNvSpPr/>
          <p:nvPr userDrawn="1"/>
        </p:nvSpPr>
        <p:spPr bwMode="auto">
          <a:xfrm>
            <a:off x="8429206" y="6327671"/>
            <a:ext cx="708444" cy="50482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294F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8" name="Текст 3"/>
          <p:cNvSpPr>
            <a:spLocks noGrp="1"/>
          </p:cNvSpPr>
          <p:nvPr>
            <p:ph type="body" sz="half" idx="10" hasCustomPrompt="1"/>
          </p:nvPr>
        </p:nvSpPr>
        <p:spPr>
          <a:xfrm>
            <a:off x="7200000" y="6210000"/>
            <a:ext cx="165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Телефон и </a:t>
            </a:r>
            <a:r>
              <a:rPr lang="en-US" dirty="0"/>
              <a:t>e-mail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2" hasCustomPrompt="1"/>
          </p:nvPr>
        </p:nvSpPr>
        <p:spPr>
          <a:xfrm>
            <a:off x="2088000" y="3096000"/>
            <a:ext cx="4932000" cy="648000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700">
                <a:solidFill>
                  <a:srgbClr val="016EB3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dirty="0"/>
              <a:t>Спасибо! / </a:t>
            </a:r>
            <a:r>
              <a:rPr lang="en-US" dirty="0"/>
              <a:t>Thank you!</a:t>
            </a:r>
          </a:p>
        </p:txBody>
      </p:sp>
      <p:sp>
        <p:nvSpPr>
          <p:cNvPr id="28" name="Текст 27"/>
          <p:cNvSpPr>
            <a:spLocks noGrp="1"/>
          </p:cNvSpPr>
          <p:nvPr>
            <p:ph type="body" sz="quarter" idx="14" hasCustomPrompt="1"/>
          </p:nvPr>
        </p:nvSpPr>
        <p:spPr>
          <a:xfrm>
            <a:off x="5112000" y="6210000"/>
            <a:ext cx="2016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Адрес компании</a:t>
            </a:r>
          </a:p>
        </p:txBody>
      </p:sp>
      <p:sp>
        <p:nvSpPr>
          <p:cNvPr id="30" name="Текст 29"/>
          <p:cNvSpPr>
            <a:spLocks noGrp="1"/>
          </p:cNvSpPr>
          <p:nvPr>
            <p:ph type="body" sz="quarter" idx="15" hasCustomPrompt="1"/>
          </p:nvPr>
        </p:nvSpPr>
        <p:spPr>
          <a:xfrm>
            <a:off x="2772000" y="6210000"/>
            <a:ext cx="2268000" cy="396000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buNone/>
              <a:defRPr sz="825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ru-RU" dirty="0"/>
              <a:t>Управление и Отдел</a:t>
            </a:r>
          </a:p>
        </p:txBody>
      </p:sp>
    </p:spTree>
    <p:extLst>
      <p:ext uri="{BB962C8B-B14F-4D97-AF65-F5344CB8AC3E}">
        <p14:creationId xmlns:p14="http://schemas.microsoft.com/office/powerpoint/2010/main" val="240959014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306677"/>
            <a:ext cx="6742113" cy="739775"/>
          </a:xfrm>
          <a:prstGeom prst="rect">
            <a:avLst/>
          </a:prstGeom>
        </p:spPr>
        <p:txBody>
          <a:bodyPr/>
          <a:lstStyle>
            <a:lvl1pPr>
              <a:defRPr sz="1875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F660B-5916-42E2-9D88-953A3CB16BD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602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1776" y="123827"/>
            <a:ext cx="6742113" cy="6572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5E4BD-578A-4F4A-9E92-1B4DB10B5101}" type="slidenum">
              <a:rPr lang="en-US">
                <a:solidFill>
                  <a:srgbClr val="A0A1A6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A0A1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20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65707" y="6526182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1258" y="1"/>
            <a:ext cx="8612399" cy="897162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7520165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75200" y="1638000"/>
            <a:ext cx="8150400" cy="4467600"/>
          </a:xfrm>
        </p:spPr>
        <p:txBody>
          <a:bodyPr/>
          <a:lstStyle>
            <a:lvl4pPr>
              <a:defRPr sz="825"/>
            </a:lvl4pPr>
            <a:lvl5pPr>
              <a:defRPr sz="825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681891" y="651969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8E141AF1-466E-4D9F-B74C-45FFEB47CA13}" type="slidenum">
              <a:rPr lang="de-DE" smtClean="0">
                <a:solidFill>
                  <a:srgbClr val="FFFFFF"/>
                </a:solidFill>
              </a:rPr>
              <a:pPr/>
              <a:t>‹#›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001" y="285751"/>
            <a:ext cx="8613774" cy="611413"/>
          </a:xfrm>
          <a:prstGeom prst="rect">
            <a:avLst/>
          </a:prstGeom>
          <a:ln/>
          <a:effectLst>
            <a:outerShdw dist="17961" dir="2700000" algn="ctr" rotWithShape="0">
              <a:srgbClr val="FFFFFF"/>
            </a:outerShdw>
          </a:effectLst>
        </p:spPr>
        <p:txBody>
          <a:bodyPr anchor="ctr"/>
          <a:lstStyle>
            <a:lvl1pPr>
              <a:defRPr kumimoji="1" lang="ru-RU" sz="1350" kern="1200">
                <a:solidFill>
                  <a:srgbClr val="016EB3"/>
                </a:solidFill>
              </a:defRPr>
            </a:lvl1pPr>
          </a:lstStyle>
          <a:p>
            <a:pPr lvl="0" defTabSz="615554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59429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oleObject" Target="../embeddings/oleObject8.bin"/><Relationship Id="rId5" Type="http://schemas.openxmlformats.org/officeDocument/2006/relationships/slideLayout" Target="../slideLayouts/slideLayout69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68.xml"/><Relationship Id="rId9" Type="http://schemas.openxmlformats.org/officeDocument/2006/relationships/vmlDrawing" Target="../drawings/vmlDrawing8.vml"/><Relationship Id="rId14" Type="http://schemas.openxmlformats.org/officeDocument/2006/relationships/image" Target="../media/image5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9.v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1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76.xml"/><Relationship Id="rId10" Type="http://schemas.openxmlformats.org/officeDocument/2006/relationships/oleObject" Target="../embeddings/oleObject9.bin"/><Relationship Id="rId4" Type="http://schemas.openxmlformats.org/officeDocument/2006/relationships/slideLayout" Target="../slideLayouts/slideLayout75.xml"/><Relationship Id="rId9" Type="http://schemas.openxmlformats.org/officeDocument/2006/relationships/tags" Target="../tags/tag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oleObject" Target="../embeddings/oleObject10.bin"/><Relationship Id="rId5" Type="http://schemas.openxmlformats.org/officeDocument/2006/relationships/slideLayout" Target="../slideLayouts/slideLayout82.xml"/><Relationship Id="rId10" Type="http://schemas.openxmlformats.org/officeDocument/2006/relationships/tags" Target="../tags/tag11.xml"/><Relationship Id="rId4" Type="http://schemas.openxmlformats.org/officeDocument/2006/relationships/slideLayout" Target="../slideLayouts/slideLayout81.xml"/><Relationship Id="rId9" Type="http://schemas.openxmlformats.org/officeDocument/2006/relationships/vmlDrawing" Target="../drawings/vmlDrawing10.vml"/><Relationship Id="rId14" Type="http://schemas.openxmlformats.org/officeDocument/2006/relationships/image" Target="../media/image5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oleObject" Target="../embeddings/oleObject11.bin"/><Relationship Id="rId5" Type="http://schemas.openxmlformats.org/officeDocument/2006/relationships/slideLayout" Target="../slideLayouts/slideLayout89.xml"/><Relationship Id="rId10" Type="http://schemas.openxmlformats.org/officeDocument/2006/relationships/tags" Target="../tags/tag12.xml"/><Relationship Id="rId4" Type="http://schemas.openxmlformats.org/officeDocument/2006/relationships/slideLayout" Target="../slideLayouts/slideLayout88.xml"/><Relationship Id="rId9" Type="http://schemas.openxmlformats.org/officeDocument/2006/relationships/vmlDrawing" Target="../drawings/vmlDrawing11.vml"/><Relationship Id="rId14" Type="http://schemas.openxmlformats.org/officeDocument/2006/relationships/image" Target="../media/image5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tags" Target="../tags/tag13.xml"/><Relationship Id="rId5" Type="http://schemas.openxmlformats.org/officeDocument/2006/relationships/slideLayout" Target="../slideLayouts/slideLayout96.xml"/><Relationship Id="rId15" Type="http://schemas.openxmlformats.org/officeDocument/2006/relationships/image" Target="../media/image5.png"/><Relationship Id="rId10" Type="http://schemas.openxmlformats.org/officeDocument/2006/relationships/vmlDrawing" Target="../drawings/vmlDrawing12.vml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14.xml"/><Relationship Id="rId14" Type="http://schemas.openxmlformats.org/officeDocument/2006/relationships/image" Target="../media/image4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oleObject" Target="../embeddings/oleObject13.bin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tags" Target="../tags/tag14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5.png"/><Relationship Id="rId10" Type="http://schemas.openxmlformats.org/officeDocument/2006/relationships/vmlDrawing" Target="../drawings/vmlDrawing13.vml"/><Relationship Id="rId4" Type="http://schemas.openxmlformats.org/officeDocument/2006/relationships/slideLayout" Target="../slideLayouts/slideLayout103.xml"/><Relationship Id="rId9" Type="http://schemas.openxmlformats.org/officeDocument/2006/relationships/theme" Target="../theme/theme15.xml"/><Relationship Id="rId14" Type="http://schemas.openxmlformats.org/officeDocument/2006/relationships/image" Target="../media/image4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ags" Target="../tags/tag15.xml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5.png"/><Relationship Id="rId10" Type="http://schemas.openxmlformats.org/officeDocument/2006/relationships/vmlDrawing" Target="../drawings/vmlDrawing14.vml"/><Relationship Id="rId4" Type="http://schemas.openxmlformats.org/officeDocument/2006/relationships/slideLayout" Target="../slideLayouts/slideLayout111.xml"/><Relationship Id="rId9" Type="http://schemas.openxmlformats.org/officeDocument/2006/relationships/theme" Target="../theme/theme16.xml"/><Relationship Id="rId14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oleObject" Target="../embeddings/oleObject15.bin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ags" Target="../tags/tag16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vmlDrawing" Target="../drawings/vmlDrawing15.vml"/><Relationship Id="rId5" Type="http://schemas.openxmlformats.org/officeDocument/2006/relationships/slideLayout" Target="../slideLayouts/slideLayout120.xml"/><Relationship Id="rId15" Type="http://schemas.openxmlformats.org/officeDocument/2006/relationships/image" Target="../media/image4.png"/><Relationship Id="rId10" Type="http://schemas.openxmlformats.org/officeDocument/2006/relationships/theme" Target="../theme/theme17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image" Target="../media/image3.emf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oleObject" Target="../embeddings/oleObject16.bin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ags" Target="../tags/tag17.xml"/><Relationship Id="rId2" Type="http://schemas.openxmlformats.org/officeDocument/2006/relationships/slideLayout" Target="../slideLayouts/slideLayout1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vmlDrawing" Target="../drawings/vmlDrawing16.vml"/><Relationship Id="rId5" Type="http://schemas.openxmlformats.org/officeDocument/2006/relationships/slideLayout" Target="../slideLayouts/slideLayout129.xml"/><Relationship Id="rId15" Type="http://schemas.openxmlformats.org/officeDocument/2006/relationships/image" Target="../media/image4.png"/><Relationship Id="rId10" Type="http://schemas.openxmlformats.org/officeDocument/2006/relationships/theme" Target="../theme/theme18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3.emf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oleObject" Target="../embeddings/oleObject17.bin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ags" Target="../tags/tag18.xml"/><Relationship Id="rId2" Type="http://schemas.openxmlformats.org/officeDocument/2006/relationships/slideLayout" Target="../slideLayouts/slideLayout135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vmlDrawing" Target="../drawings/vmlDrawing17.vml"/><Relationship Id="rId5" Type="http://schemas.openxmlformats.org/officeDocument/2006/relationships/slideLayout" Target="../slideLayouts/slideLayout138.xml"/><Relationship Id="rId15" Type="http://schemas.openxmlformats.org/officeDocument/2006/relationships/image" Target="../media/image4.png"/><Relationship Id="rId10" Type="http://schemas.openxmlformats.org/officeDocument/2006/relationships/theme" Target="../theme/theme19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oleObject" Target="../embeddings/oleObject1.bin"/><Relationship Id="rId5" Type="http://schemas.openxmlformats.org/officeDocument/2006/relationships/slideLayout" Target="../slideLayouts/slideLayout12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1.xml"/><Relationship Id="rId9" Type="http://schemas.openxmlformats.org/officeDocument/2006/relationships/vmlDrawing" Target="../drawings/vmlDrawing1.vml"/><Relationship Id="rId14" Type="http://schemas.openxmlformats.org/officeDocument/2006/relationships/image" Target="../media/image5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oleObject" Target="../embeddings/oleObject18.bin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ags" Target="../tags/tag19.xml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vmlDrawing" Target="../drawings/vmlDrawing18.vml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4.png"/><Relationship Id="rId10" Type="http://schemas.openxmlformats.org/officeDocument/2006/relationships/theme" Target="../theme/theme20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3.emf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theme" Target="../theme/theme2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oleObject" Target="../embeddings/oleObject19.bin"/><Relationship Id="rId5" Type="http://schemas.openxmlformats.org/officeDocument/2006/relationships/slideLayout" Target="../slideLayouts/slideLayout156.xml"/><Relationship Id="rId10" Type="http://schemas.openxmlformats.org/officeDocument/2006/relationships/tags" Target="../tags/tag20.xml"/><Relationship Id="rId4" Type="http://schemas.openxmlformats.org/officeDocument/2006/relationships/slideLayout" Target="../slideLayouts/slideLayout155.xml"/><Relationship Id="rId9" Type="http://schemas.openxmlformats.org/officeDocument/2006/relationships/vmlDrawing" Target="../drawings/vmlDrawing19.vml"/><Relationship Id="rId14" Type="http://schemas.openxmlformats.org/officeDocument/2006/relationships/image" Target="../media/image5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oleObject" Target="../embeddings/oleObject20.bin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tags" Target="../tags/tag21.xml"/><Relationship Id="rId2" Type="http://schemas.openxmlformats.org/officeDocument/2006/relationships/slideLayout" Target="../slideLayouts/slideLayout160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vmlDrawing" Target="../drawings/vmlDrawing20.vml"/><Relationship Id="rId5" Type="http://schemas.openxmlformats.org/officeDocument/2006/relationships/slideLayout" Target="../slideLayouts/slideLayout163.xml"/><Relationship Id="rId15" Type="http://schemas.openxmlformats.org/officeDocument/2006/relationships/image" Target="../media/image4.png"/><Relationship Id="rId10" Type="http://schemas.openxmlformats.org/officeDocument/2006/relationships/theme" Target="../theme/theme22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image" Target="../media/image3.e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oleObject" Target="../embeddings/oleObject21.bin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ags" Target="../tags/tag22.xml"/><Relationship Id="rId2" Type="http://schemas.openxmlformats.org/officeDocument/2006/relationships/slideLayout" Target="../slideLayouts/slideLayout16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vmlDrawing" Target="../drawings/vmlDrawing21.vml"/><Relationship Id="rId5" Type="http://schemas.openxmlformats.org/officeDocument/2006/relationships/slideLayout" Target="../slideLayouts/slideLayout172.xml"/><Relationship Id="rId15" Type="http://schemas.openxmlformats.org/officeDocument/2006/relationships/image" Target="../media/image4.png"/><Relationship Id="rId10" Type="http://schemas.openxmlformats.org/officeDocument/2006/relationships/theme" Target="../theme/theme23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image" Target="../media/image3.emf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oleObject" Target="../embeddings/oleObject22.bin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ags" Target="../tags/tag23.xml"/><Relationship Id="rId2" Type="http://schemas.openxmlformats.org/officeDocument/2006/relationships/slideLayout" Target="../slideLayouts/slideLayout17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vmlDrawing" Target="../drawings/vmlDrawing22.v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4.png"/><Relationship Id="rId10" Type="http://schemas.openxmlformats.org/officeDocument/2006/relationships/theme" Target="../theme/theme24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image" Target="../media/image3.emf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13" Type="http://schemas.openxmlformats.org/officeDocument/2006/relationships/oleObject" Target="../embeddings/oleObject23.bin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ags" Target="../tags/tag24.xml"/><Relationship Id="rId2" Type="http://schemas.openxmlformats.org/officeDocument/2006/relationships/slideLayout" Target="../slideLayouts/slideLayout18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vmlDrawing" Target="../drawings/vmlDrawing23.vml"/><Relationship Id="rId5" Type="http://schemas.openxmlformats.org/officeDocument/2006/relationships/slideLayout" Target="../slideLayouts/slideLayout190.xml"/><Relationship Id="rId15" Type="http://schemas.openxmlformats.org/officeDocument/2006/relationships/image" Target="../media/image4.png"/><Relationship Id="rId10" Type="http://schemas.openxmlformats.org/officeDocument/2006/relationships/theme" Target="../theme/theme2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Relationship Id="rId14" Type="http://schemas.openxmlformats.org/officeDocument/2006/relationships/image" Target="../media/image3.emf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2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201.xml"/><Relationship Id="rId12" Type="http://schemas.openxmlformats.org/officeDocument/2006/relationships/oleObject" Target="../embeddings/oleObject24.bin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tags" Target="../tags/tag25.xml"/><Relationship Id="rId5" Type="http://schemas.openxmlformats.org/officeDocument/2006/relationships/slideLayout" Target="../slideLayouts/slideLayout199.xml"/><Relationship Id="rId15" Type="http://schemas.openxmlformats.org/officeDocument/2006/relationships/image" Target="../media/image5.png"/><Relationship Id="rId10" Type="http://schemas.openxmlformats.org/officeDocument/2006/relationships/vmlDrawing" Target="../drawings/vmlDrawing24.vml"/><Relationship Id="rId4" Type="http://schemas.openxmlformats.org/officeDocument/2006/relationships/slideLayout" Target="../slideLayouts/slideLayout198.xml"/><Relationship Id="rId9" Type="http://schemas.openxmlformats.org/officeDocument/2006/relationships/theme" Target="../theme/theme26.xml"/><Relationship Id="rId14" Type="http://schemas.openxmlformats.org/officeDocument/2006/relationships/image" Target="../media/image4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209.xml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8.xml"/><Relationship Id="rId11" Type="http://schemas.openxmlformats.org/officeDocument/2006/relationships/tags" Target="../tags/tag26.xml"/><Relationship Id="rId5" Type="http://schemas.openxmlformats.org/officeDocument/2006/relationships/slideLayout" Target="../slideLayouts/slideLayout207.xml"/><Relationship Id="rId15" Type="http://schemas.openxmlformats.org/officeDocument/2006/relationships/image" Target="../media/image5.png"/><Relationship Id="rId10" Type="http://schemas.openxmlformats.org/officeDocument/2006/relationships/vmlDrawing" Target="../drawings/vmlDrawing25.vml"/><Relationship Id="rId4" Type="http://schemas.openxmlformats.org/officeDocument/2006/relationships/slideLayout" Target="../slideLayouts/slideLayout206.xml"/><Relationship Id="rId9" Type="http://schemas.openxmlformats.org/officeDocument/2006/relationships/theme" Target="../theme/theme27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oleObject" Target="../embeddings/oleObject2.bin"/><Relationship Id="rId5" Type="http://schemas.openxmlformats.org/officeDocument/2006/relationships/slideLayout" Target="../slideLayouts/slideLayout30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29.xml"/><Relationship Id="rId9" Type="http://schemas.openxmlformats.org/officeDocument/2006/relationships/vmlDrawing" Target="../drawings/vmlDrawing2.v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37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36.xml"/><Relationship Id="rId9" Type="http://schemas.openxmlformats.org/officeDocument/2006/relationships/vmlDrawing" Target="../drawings/vmlDrawing3.v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4.v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7" Type="http://schemas.openxmlformats.org/officeDocument/2006/relationships/theme" Target="../theme/theme6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4.xml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50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49.xml"/><Relationship Id="rId9" Type="http://schemas.openxmlformats.org/officeDocument/2006/relationships/vmlDrawing" Target="../drawings/vmlDrawing5.vml"/><Relationship Id="rId14" Type="http://schemas.openxmlformats.org/officeDocument/2006/relationships/image" Target="../media/image5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6.v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8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7.xml"/><Relationship Id="rId10" Type="http://schemas.openxmlformats.org/officeDocument/2006/relationships/oleObject" Target="../embeddings/oleObject6.bin"/><Relationship Id="rId4" Type="http://schemas.openxmlformats.org/officeDocument/2006/relationships/slideLayout" Target="../slideLayouts/slideLayout56.xml"/><Relationship Id="rId9" Type="http://schemas.openxmlformats.org/officeDocument/2006/relationships/tags" Target="../tags/tag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7.v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9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3.xml"/><Relationship Id="rId10" Type="http://schemas.openxmlformats.org/officeDocument/2006/relationships/oleObject" Target="../embeddings/oleObject7.bin"/><Relationship Id="rId4" Type="http://schemas.openxmlformats.org/officeDocument/2006/relationships/slideLayout" Target="../slideLayouts/slideLayout62.xml"/><Relationship Id="rId9" Type="http://schemas.openxmlformats.org/officeDocument/2006/relationships/tags" Target="../tags/tag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kumimoji="0" lang="en-US" kern="0" dirty="0"/>
              <a:t>Click to edit Master text styles</a:t>
            </a:r>
          </a:p>
          <a:p>
            <a:pPr lvl="1"/>
            <a:r>
              <a:rPr kumimoji="0" lang="en-US" kern="0" dirty="0"/>
              <a:t>Second level</a:t>
            </a:r>
          </a:p>
          <a:p>
            <a:pPr lvl="2"/>
            <a:r>
              <a:rPr kumimoji="0" lang="en-US" kern="0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741907" y="6517641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Полилиния 6"/>
          <p:cNvSpPr/>
          <p:nvPr userDrawn="1"/>
        </p:nvSpPr>
        <p:spPr>
          <a:xfrm>
            <a:off x="1475658" y="214290"/>
            <a:ext cx="7668344" cy="414000"/>
          </a:xfrm>
          <a:custGeom>
            <a:avLst/>
            <a:gdLst>
              <a:gd name="connsiteX0" fmla="*/ 0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0 w 5786446"/>
              <a:gd name="connsiteY4" fmla="*/ 0 h 428628"/>
              <a:gd name="connsiteX0" fmla="*/ 214282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214282 w 5786446"/>
              <a:gd name="connsiteY4" fmla="*/ 0 h 428628"/>
              <a:gd name="connsiteX0" fmla="*/ 214282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214282 w 5786446"/>
              <a:gd name="connsiteY4" fmla="*/ 0 h 428628"/>
              <a:gd name="connsiteX0" fmla="*/ 357126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357126 w 5786446"/>
              <a:gd name="connsiteY4" fmla="*/ 0 h 428628"/>
              <a:gd name="connsiteX0" fmla="*/ 214218 w 5786446"/>
              <a:gd name="connsiteY0" fmla="*/ 0 h 428628"/>
              <a:gd name="connsiteX1" fmla="*/ 5786446 w 5786446"/>
              <a:gd name="connsiteY1" fmla="*/ 0 h 428628"/>
              <a:gd name="connsiteX2" fmla="*/ 5786446 w 5786446"/>
              <a:gd name="connsiteY2" fmla="*/ 428628 h 428628"/>
              <a:gd name="connsiteX3" fmla="*/ 0 w 5786446"/>
              <a:gd name="connsiteY3" fmla="*/ 428628 h 428628"/>
              <a:gd name="connsiteX4" fmla="*/ 214218 w 5786446"/>
              <a:gd name="connsiteY4" fmla="*/ 0 h 42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86446" h="428628">
                <a:moveTo>
                  <a:pt x="214218" y="0"/>
                </a:moveTo>
                <a:lnTo>
                  <a:pt x="5786446" y="0"/>
                </a:lnTo>
                <a:lnTo>
                  <a:pt x="5786446" y="428628"/>
                </a:lnTo>
                <a:lnTo>
                  <a:pt x="0" y="428628"/>
                </a:lnTo>
                <a:lnTo>
                  <a:pt x="21421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9" tIns="34229" rIns="68459" bIns="34229" rtlCol="0" anchor="ctr"/>
          <a:lstStyle/>
          <a:p>
            <a:pPr algn="ctr"/>
            <a:endParaRPr lang="ru-RU" sz="1350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59" y="91087"/>
            <a:ext cx="935708" cy="660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258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1450" indent="-135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rgbClr val="3376D9"/>
        </a:buClr>
        <a:buSzPct val="150000"/>
        <a:buFont typeface="Arial" pitchFamily="34" charset="0"/>
        <a:buChar char="•"/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324000" indent="-135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accent6"/>
        </a:buClr>
        <a:buSzPct val="125000"/>
        <a:buFont typeface="Arial" pitchFamily="34" charset="0"/>
        <a:buChar char="•"/>
        <a:defRPr sz="825">
          <a:solidFill>
            <a:schemeClr val="tx1"/>
          </a:solidFill>
          <a:latin typeface="+mn-lt"/>
          <a:cs typeface="+mn-cs"/>
        </a:defRPr>
      </a:lvl2pPr>
      <a:lvl3pPr marL="540000" indent="-13500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bg2"/>
        </a:buClr>
        <a:buSzPct val="100000"/>
        <a:buFont typeface="Arial" pitchFamily="34" charset="0"/>
        <a:buChar char="•"/>
        <a:defRPr sz="825" baseline="0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520744464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15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53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90" r:id="rId6"/>
    <p:sldLayoutId id="2147483791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1530614885"/>
              </p:ext>
            </p:extLst>
          </p:nvPr>
        </p:nvGraphicFramePr>
        <p:xfrm>
          <a:off x="1591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39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Picture 17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6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2"/>
            <a:ext cx="5651500" cy="161571"/>
          </a:xfrm>
          <a:prstGeom prst="rect">
            <a:avLst/>
          </a:prstGeom>
          <a:noFill/>
        </p:spPr>
        <p:txBody>
          <a:bodyPr vert="horz" lIns="68567" tIns="34284" rIns="68567" bIns="34284" rtlCol="0">
            <a:spAutoFit/>
          </a:bodyPr>
          <a:lstStyle/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4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684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2863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9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5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46" indent="-192846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2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874" indent="-317839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3"/>
        </a:buBlip>
        <a:defRPr sz="825">
          <a:solidFill>
            <a:schemeClr val="tx1"/>
          </a:solidFill>
          <a:latin typeface="+mn-lt"/>
          <a:cs typeface="+mn-cs"/>
        </a:defRPr>
      </a:lvl2pPr>
      <a:lvl3pPr marL="733290" indent="-22022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373" indent="-21189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695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532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371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206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043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4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4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5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58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96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2467547332"/>
              </p:ext>
            </p:extLst>
          </p:nvPr>
        </p:nvGraphicFramePr>
        <p:xfrm>
          <a:off x="1591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062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6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2"/>
            <a:ext cx="5651500" cy="161571"/>
          </a:xfrm>
          <a:prstGeom prst="rect">
            <a:avLst/>
          </a:prstGeom>
          <a:noFill/>
        </p:spPr>
        <p:txBody>
          <a:bodyPr vert="horz" lIns="68567" tIns="34284" rIns="68567" bIns="34284" rtlCol="0">
            <a:spAutoFit/>
          </a:bodyPr>
          <a:lstStyle/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4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684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7555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7" r:id="rId6"/>
    <p:sldLayoutId id="2147483808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5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46" indent="-192846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874" indent="-317839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290" indent="-22022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373" indent="-21189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695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532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371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206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043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4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4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5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58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96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775213877"/>
              </p:ext>
            </p:extLst>
          </p:nvPr>
        </p:nvGraphicFramePr>
        <p:xfrm>
          <a:off x="1591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085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6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2"/>
            <a:ext cx="5651500" cy="161571"/>
          </a:xfrm>
          <a:prstGeom prst="rect">
            <a:avLst/>
          </a:prstGeom>
          <a:noFill/>
        </p:spPr>
        <p:txBody>
          <a:bodyPr vert="horz" lIns="68567" tIns="34284" rIns="68567" bIns="34284" rtlCol="0">
            <a:spAutoFit/>
          </a:bodyPr>
          <a:lstStyle/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4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684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1300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6" r:id="rId6"/>
    <p:sldLayoutId id="214748381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5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46" indent="-192846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874" indent="-317839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290" indent="-22022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373" indent="-21189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695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532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371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206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043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4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4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5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58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96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856081290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173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0" name="Picture 16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6319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6" r:id="rId6"/>
    <p:sldLayoutId id="2147483827" r:id="rId7"/>
    <p:sldLayoutId id="2147483828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2259679035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150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0" name="Picture 16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914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6" r:id="rId6"/>
    <p:sldLayoutId id="2147483837" r:id="rId7"/>
    <p:sldLayoutId id="2147483838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767153016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844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0" name="Picture 12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725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2" r:id="rId6"/>
    <p:sldLayoutId id="2147483853" r:id="rId7"/>
    <p:sldLayoutId id="2147483854" r:id="rId8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921093099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12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369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3" r:id="rId6"/>
    <p:sldLayoutId id="2147483864" r:id="rId7"/>
    <p:sldLayoutId id="2147483865" r:id="rId8"/>
    <p:sldLayoutId id="2147483866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3375214595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51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83782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4" r:id="rId6"/>
    <p:sldLayoutId id="2147483875" r:id="rId7"/>
    <p:sldLayoutId id="2147483876" r:id="rId8"/>
    <p:sldLayoutId id="2147483877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555811656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72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097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5" r:id="rId6"/>
    <p:sldLayoutId id="2147483886" r:id="rId7"/>
    <p:sldLayoutId id="2147483887" r:id="rId8"/>
    <p:sldLayoutId id="2147483888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250125237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75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9096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30" r:id="rId6"/>
    <p:sldLayoutId id="2147483731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869674868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91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2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6" r:id="rId6"/>
    <p:sldLayoutId id="2147483897" r:id="rId7"/>
    <p:sldLayoutId id="2147483898" r:id="rId8"/>
    <p:sldLayoutId id="2147483899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/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15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2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8991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7" r:id="rId6"/>
    <p:sldLayoutId id="2147483981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67890931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34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4804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6" r:id="rId6"/>
    <p:sldLayoutId id="2147483917" r:id="rId7"/>
    <p:sldLayoutId id="2147483918" r:id="rId8"/>
    <p:sldLayoutId id="2147483919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442198609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63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08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6" r:id="rId6"/>
    <p:sldLayoutId id="2147483937" r:id="rId7"/>
    <p:sldLayoutId id="2147483938" r:id="rId8"/>
    <p:sldLayoutId id="2147483939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2927236796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87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2181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7" r:id="rId6"/>
    <p:sldLayoutId id="2147483948" r:id="rId7"/>
    <p:sldLayoutId id="2147483949" r:id="rId8"/>
    <p:sldLayoutId id="2147483950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1101640219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11" name="think-cell Slide" r:id="rId13" imgW="270" imgH="270" progId="">
                  <p:embed/>
                </p:oleObj>
              </mc:Choice>
              <mc:Fallback>
                <p:oleObj name="think-cell Slide" r:id="rId13" imgW="270" imgH="270" progId="">
                  <p:embed/>
                  <p:pic>
                    <p:nvPicPr>
                      <p:cNvPr id="0" name="Picture 12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68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8" r:id="rId6"/>
    <p:sldLayoutId id="2147483959" r:id="rId7"/>
    <p:sldLayoutId id="2147483960" r:id="rId8"/>
    <p:sldLayoutId id="2147483961" r:id="rId9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5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6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114815248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04" name="think-cell Slide" r:id="rId12" imgW="270" imgH="270" progId="TCLayout.ActiveDocument.1">
                  <p:embed/>
                </p:oleObj>
              </mc:Choice>
              <mc:Fallback>
                <p:oleObj name="think-cell Slide" r:id="rId1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697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8" r:id="rId6"/>
    <p:sldLayoutId id="2147483979" r:id="rId7"/>
    <p:sldLayoutId id="2147483980" r:id="rId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1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7" name="think-cell Slide" r:id="rId12" imgW="270" imgH="270" progId="">
                  <p:embed/>
                </p:oleObj>
              </mc:Choice>
              <mc:Fallback>
                <p:oleObj name="think-cell Slide" r:id="rId12" imgW="270" imgH="270" progId="">
                  <p:embed/>
                  <p:pic>
                    <p:nvPicPr>
                      <p:cNvPr id="3" name="Объект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7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i="0" u="none" strike="noStrike" kern="1200" cap="none" spc="0" normalizeH="0" baseline="0" noProof="0" dirty="0">
              <a:ln>
                <a:noFill/>
              </a:ln>
              <a:solidFill>
                <a:srgbClr val="002766"/>
              </a:solidFill>
              <a:effectLst/>
              <a:uLnTx/>
              <a:uFillTx/>
              <a:latin typeface="Tahoma" pitchFamily="34" charset="0"/>
              <a:ea typeface="PMingLiU" pitchFamily="18" charset="-120"/>
              <a:cs typeface="+mn-cs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0" y="0"/>
            <a:ext cx="5651500" cy="215444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GB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766"/>
                </a:solidFill>
                <a:effectLst/>
                <a:uLnTx/>
                <a:uFillTx/>
                <a:latin typeface="Arial"/>
                <a:ea typeface="PMingLiU" pitchFamily="18" charset="-120"/>
                <a:cs typeface="+mn-cs"/>
              </a:rPr>
              <a:t>ALMAZ2013\IPO\Roadshow\October Roadshow\Presentation\13 10 13 Roadshow Presentation RUS vF.pptx</a:t>
            </a:r>
            <a:endParaRPr kumimoji="1" lang="en-US" sz="800" b="0" i="0" u="none" strike="noStrike" kern="1200" cap="none" spc="0" normalizeH="0" baseline="0" noProof="0" dirty="0">
              <a:ln>
                <a:noFill/>
              </a:ln>
              <a:solidFill>
                <a:srgbClr val="002766"/>
              </a:solidFill>
              <a:effectLst/>
              <a:uLnTx/>
              <a:uFillTx/>
              <a:latin typeface="Arial"/>
              <a:ea typeface="PMingLiU" pitchFamily="18" charset="-120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0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ru-RU" sz="1000" b="0" i="0" u="none" strike="noStrike" kern="1200" cap="none" spc="0" normalizeH="0" baseline="0" noProof="0" dirty="0" smtClean="0">
              <a:ln>
                <a:noFill/>
              </a:ln>
              <a:solidFill>
                <a:srgbClr val="0072B6"/>
              </a:solidFill>
              <a:effectLst/>
              <a:uLnTx/>
              <a:uFillTx/>
              <a:latin typeface="Tahoma" pitchFamily="34" charset="0"/>
              <a:ea typeface="PMingLiU" pitchFamily="18" charset="-120"/>
              <a:cs typeface="+mn-cs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0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/>
                </a:solidFill>
                <a:latin typeface="+mj-lt"/>
              </a:defRPr>
            </a:lvl1pPr>
          </a:lstStyle>
          <a:p>
            <a:pPr marL="0" marR="0" lvl="0" indent="0" algn="l" defTabSz="91280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141AF1-466E-4D9F-B74C-45FFEB47CA13}" type="slidenum">
              <a:rPr kumimoji="1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 pitchFamily="18" charset="-120"/>
                <a:cs typeface="+mn-cs"/>
              </a:rPr>
              <a:pPr marL="0" marR="0" lvl="0" indent="0" algn="l" defTabSz="91280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de-DE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843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7175" indent="-257175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4"/>
        </a:buBlip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423863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5"/>
        </a:buBlip>
        <a:defRPr sz="1100">
          <a:solidFill>
            <a:schemeClr val="tx1"/>
          </a:solidFill>
          <a:latin typeface="+mn-lt"/>
          <a:cs typeface="+mn-cs"/>
        </a:defRPr>
      </a:lvl2pPr>
      <a:lvl3pPr marL="977900" indent="-2936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1100">
          <a:solidFill>
            <a:schemeClr val="tx1"/>
          </a:solidFill>
          <a:latin typeface="+mn-lt"/>
          <a:cs typeface="+mn-cs"/>
        </a:defRPr>
      </a:lvl3pPr>
      <a:lvl4pPr marL="1262063" indent="-282575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600">
          <a:solidFill>
            <a:schemeClr val="tx1"/>
          </a:solidFill>
          <a:latin typeface="+mn-lt"/>
          <a:cs typeface="+mn-cs"/>
        </a:defRPr>
      </a:lvl4pPr>
      <a:lvl5pPr marL="15065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5pPr>
      <a:lvl6pPr marL="19637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6pPr>
      <a:lvl7pPr marL="24209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7pPr>
      <a:lvl8pPr marL="28781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8pPr>
      <a:lvl9pPr marL="3335338" indent="-242888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C685D-3815-4639-A036-18ED3D66B864}" type="datetimeFigureOut">
              <a:rPr lang="ru-RU" smtClean="0"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72390-328C-4818-ABE9-70A589662A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380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1815544523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7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2414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9" r:id="rId6"/>
    <p:sldLayoutId id="2147483740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160504691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1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678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8" r:id="rId6"/>
    <p:sldLayoutId id="2147483749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993482769"/>
              </p:ext>
            </p:extLst>
          </p:nvPr>
        </p:nvGraphicFramePr>
        <p:xfrm>
          <a:off x="1591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919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Picture 17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6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2"/>
            <a:ext cx="5651500" cy="161571"/>
          </a:xfrm>
          <a:prstGeom prst="rect">
            <a:avLst/>
          </a:prstGeom>
          <a:noFill/>
        </p:spPr>
        <p:txBody>
          <a:bodyPr vert="horz" lIns="68567" tIns="34284" rIns="68567" bIns="34284" rtlCol="0">
            <a:spAutoFit/>
          </a:bodyPr>
          <a:lstStyle/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4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684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100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7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5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46" indent="-192846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2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874" indent="-317839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3"/>
        </a:buBlip>
        <a:defRPr sz="825">
          <a:solidFill>
            <a:schemeClr val="tx1"/>
          </a:solidFill>
          <a:latin typeface="+mn-lt"/>
          <a:cs typeface="+mn-cs"/>
        </a:defRPr>
      </a:lvl2pPr>
      <a:lvl3pPr marL="733290" indent="-22022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373" indent="-21189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695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532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371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206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043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4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4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5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58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96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856865601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943" name="think-cell Slide" r:id="rId11" imgW="270" imgH="270" progId="">
                  <p:embed/>
                </p:oleObj>
              </mc:Choice>
              <mc:Fallback>
                <p:oleObj name="think-cell Slide" r:id="rId11" imgW="270" imgH="270" progId="">
                  <p:embed/>
                  <p:pic>
                    <p:nvPicPr>
                      <p:cNvPr id="0" name="Picture 17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58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1" y="0"/>
            <a:ext cx="5651500" cy="184666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2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1" y="6521124"/>
            <a:ext cx="402094" cy="217518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21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5" r:id="rId6"/>
    <p:sldLayoutId id="2147483766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81" indent="-192881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3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969" indent="-317897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4"/>
        </a:buBlip>
        <a:defRPr sz="825">
          <a:solidFill>
            <a:schemeClr val="tx1"/>
          </a:solidFill>
          <a:latin typeface="+mn-lt"/>
          <a:cs typeface="+mn-cs"/>
        </a:defRPr>
      </a:lvl2pPr>
      <a:lvl3pPr marL="733425" indent="-2202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547" indent="-211931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9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8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7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6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504" indent="-18216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48761540"/>
              </p:ext>
            </p:extLst>
          </p:nvPr>
        </p:nvGraphicFramePr>
        <p:xfrm>
          <a:off x="1591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968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Picture 17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6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2"/>
            <a:ext cx="5651500" cy="161571"/>
          </a:xfrm>
          <a:prstGeom prst="rect">
            <a:avLst/>
          </a:prstGeom>
          <a:noFill/>
        </p:spPr>
        <p:txBody>
          <a:bodyPr vert="horz" lIns="68567" tIns="34284" rIns="68567" bIns="34284" rtlCol="0">
            <a:spAutoFit/>
          </a:bodyPr>
          <a:lstStyle/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4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684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295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4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5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46" indent="-192846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2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874" indent="-317839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3"/>
        </a:buBlip>
        <a:defRPr sz="825">
          <a:solidFill>
            <a:schemeClr val="tx1"/>
          </a:solidFill>
          <a:latin typeface="+mn-lt"/>
          <a:cs typeface="+mn-cs"/>
        </a:defRPr>
      </a:lvl2pPr>
      <a:lvl3pPr marL="733290" indent="-22022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373" indent="-21189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695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532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371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206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043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4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4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5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58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96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/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868620944"/>
              </p:ext>
            </p:extLst>
          </p:nvPr>
        </p:nvGraphicFramePr>
        <p:xfrm>
          <a:off x="1591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991" name="think-cell Slide" r:id="rId10" imgW="270" imgH="270" progId="">
                  <p:embed/>
                </p:oleObj>
              </mc:Choice>
              <mc:Fallback>
                <p:oleObj name="think-cell Slide" r:id="rId10" imgW="270" imgH="270" progId="">
                  <p:embed/>
                  <p:pic>
                    <p:nvPicPr>
                      <p:cNvPr id="0" name="Picture 17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1" y="1592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6560" y="1465263"/>
            <a:ext cx="8370887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06267" name="Line 27"/>
          <p:cNvSpPr>
            <a:spLocks noChangeShapeType="1"/>
          </p:cNvSpPr>
          <p:nvPr/>
        </p:nvSpPr>
        <p:spPr bwMode="auto">
          <a:xfrm>
            <a:off x="252000" y="903288"/>
            <a:ext cx="8640000" cy="0"/>
          </a:xfrm>
          <a:prstGeom prst="line">
            <a:avLst/>
          </a:prstGeom>
          <a:noFill/>
          <a:ln w="28575">
            <a:solidFill>
              <a:srgbClr val="016EB3"/>
            </a:solidFill>
            <a:round/>
            <a:headEnd/>
            <a:tailEnd/>
          </a:ln>
          <a:effectLst/>
        </p:spPr>
        <p:txBody>
          <a:bodyPr wrap="none" lIns="68567" tIns="34284" rIns="68567" bIns="34284"/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  <a:defRPr/>
            </a:pPr>
            <a:endParaRPr kumimoji="1" lang="ru-RU" sz="750" dirty="0">
              <a:solidFill>
                <a:srgbClr val="00276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9" name="GS Doctop Placeholder" hidden="1"/>
          <p:cNvSpPr txBox="1"/>
          <p:nvPr/>
        </p:nvSpPr>
        <p:spPr>
          <a:xfrm>
            <a:off x="546102" y="2"/>
            <a:ext cx="5651500" cy="161571"/>
          </a:xfrm>
          <a:prstGeom prst="rect">
            <a:avLst/>
          </a:prstGeom>
          <a:noFill/>
        </p:spPr>
        <p:txBody>
          <a:bodyPr vert="horz" lIns="68567" tIns="34284" rIns="68567" bIns="34284" rtlCol="0">
            <a:spAutoFit/>
          </a:bodyPr>
          <a:lstStyle/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r>
              <a:rPr kumimoji="1" lang="en-GB" sz="600" dirty="0">
                <a:solidFill>
                  <a:srgbClr val="002766"/>
                </a:solidFill>
                <a:ea typeface="PMingLiU" pitchFamily="18" charset="-120"/>
              </a:rPr>
              <a:t>ALMAZ2013\IPO\Roadshow\October Roadshow\Presentation\13 10 13 Roadshow Presentation RUS vF.pptx</a:t>
            </a:r>
            <a:endParaRPr kumimoji="1" lang="en-US" sz="600" dirty="0">
              <a:solidFill>
                <a:srgbClr val="002766"/>
              </a:solidFill>
              <a:ea typeface="PMingLiU" pitchFamily="18" charset="-120"/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671460" y="6516004"/>
            <a:ext cx="468000" cy="219075"/>
          </a:xfrm>
          <a:prstGeom prst="rect">
            <a:avLst/>
          </a:prstGeom>
          <a:solidFill>
            <a:srgbClr val="016EB3"/>
          </a:solidFill>
          <a:ln w="9525" cap="flat" cmpd="sng" algn="ctr">
            <a:solidFill>
              <a:srgbClr val="016EB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67" tIns="34284" rIns="68567" bIns="34284" numCol="1" rtlCol="0" anchor="t" anchorCtr="0" compatLnSpc="1">
            <a:prstTxWarp prst="textNoShape">
              <a:avLst/>
            </a:prstTxWarp>
          </a:bodyPr>
          <a:lstStyle/>
          <a:p>
            <a:pPr defTabSz="684477" fontAlgn="base">
              <a:spcBef>
                <a:spcPct val="50000"/>
              </a:spcBef>
              <a:spcAft>
                <a:spcPct val="0"/>
              </a:spcAft>
            </a:pPr>
            <a:endParaRPr kumimoji="1" lang="ru-RU" sz="750" dirty="0">
              <a:solidFill>
                <a:srgbClr val="0072B6"/>
              </a:solidFill>
              <a:latin typeface="Tahoma" pitchFamily="34" charset="0"/>
              <a:ea typeface="PMingLiU" pitchFamily="18" charset="-12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8681892" y="6521124"/>
            <a:ext cx="402094" cy="217518"/>
          </a:xfrm>
          <a:prstGeom prst="rect">
            <a:avLst/>
          </a:prstGeom>
        </p:spPr>
        <p:txBody>
          <a:bodyPr lIns="91422" tIns="45712" rIns="91422" bIns="45712"/>
          <a:lstStyle>
            <a:lvl1pPr>
              <a:defRPr sz="600">
                <a:solidFill>
                  <a:schemeClr val="bg1"/>
                </a:solidFill>
                <a:latin typeface="+mj-lt"/>
              </a:defRPr>
            </a:lvl1pPr>
          </a:lstStyle>
          <a:p>
            <a:pPr defTabSz="684477" fontAlgn="base">
              <a:spcBef>
                <a:spcPct val="0"/>
              </a:spcBef>
              <a:spcAft>
                <a:spcPct val="0"/>
              </a:spcAft>
            </a:pPr>
            <a:fld id="{8E141AF1-466E-4D9F-B74C-45FFEB47CA13}" type="slidenum">
              <a:rPr kumimoji="1" lang="de-DE" smtClean="0">
                <a:solidFill>
                  <a:srgbClr val="FFFFFF"/>
                </a:solidFill>
                <a:ea typeface="PMingLiU" pitchFamily="18" charset="-120"/>
              </a:rPr>
              <a:pPr defTabSz="6844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kumimoji="1" lang="de-DE" dirty="0">
              <a:solidFill>
                <a:srgbClr val="FFFFFF"/>
              </a:solidFill>
              <a:ea typeface="PMingLiU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505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2" r:id="rId6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875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5pPr>
      <a:lvl6pPr marL="34283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6pPr>
      <a:lvl7pPr marL="68567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7pPr>
      <a:lvl8pPr marL="1028511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8pPr>
      <a:lvl9pPr marL="137134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92846" indent="-192846" algn="l" rtl="0" eaLnBrk="1" fontAlgn="base" hangingPunct="1">
        <a:lnSpc>
          <a:spcPct val="110000"/>
        </a:lnSpc>
        <a:spcBef>
          <a:spcPct val="75000"/>
        </a:spcBef>
        <a:spcAft>
          <a:spcPct val="0"/>
        </a:spcAft>
        <a:buClr>
          <a:srgbClr val="3376D9"/>
        </a:buClr>
        <a:buSzPct val="120000"/>
        <a:buFont typeface="Wingdings" pitchFamily="2" charset="2"/>
        <a:buBlip>
          <a:blip r:embed="rId12"/>
        </a:buBlip>
        <a:defRPr sz="900">
          <a:solidFill>
            <a:schemeClr val="tx1"/>
          </a:solidFill>
          <a:latin typeface="+mn-lt"/>
          <a:ea typeface="+mn-ea"/>
          <a:cs typeface="+mn-cs"/>
        </a:defRPr>
      </a:lvl1pPr>
      <a:lvl2pPr marL="511874" indent="-317839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Blip>
          <a:blip r:embed="rId13"/>
        </a:buBlip>
        <a:defRPr sz="825">
          <a:solidFill>
            <a:schemeClr val="tx1"/>
          </a:solidFill>
          <a:latin typeface="+mn-lt"/>
          <a:cs typeface="+mn-cs"/>
        </a:defRPr>
      </a:lvl2pPr>
      <a:lvl3pPr marL="733290" indent="-220226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bg2"/>
        </a:buClr>
        <a:buSzPct val="85000"/>
        <a:buFont typeface="Wingdings 3" pitchFamily="18" charset="2"/>
        <a:buChar char=""/>
        <a:defRPr sz="825">
          <a:solidFill>
            <a:schemeClr val="tx1"/>
          </a:solidFill>
          <a:latin typeface="+mn-lt"/>
          <a:cs typeface="+mn-cs"/>
        </a:defRPr>
      </a:lvl3pPr>
      <a:lvl4pPr marL="946373" indent="-21189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Wingdings" pitchFamily="2" charset="2"/>
        <a:buChar char="w"/>
        <a:defRPr sz="1200">
          <a:solidFill>
            <a:schemeClr val="tx1"/>
          </a:solidFill>
          <a:latin typeface="+mn-lt"/>
          <a:cs typeface="+mn-cs"/>
        </a:defRPr>
      </a:lvl4pPr>
      <a:lvl5pPr marL="1129695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5pPr>
      <a:lvl6pPr marL="1472532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6pPr>
      <a:lvl7pPr marL="1815371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7pPr>
      <a:lvl8pPr marL="2158206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8pPr>
      <a:lvl9pPr marL="2501043" indent="-182132" algn="l" rtl="0" eaLnBrk="1" fontAlgn="base" hangingPunct="1">
        <a:lnSpc>
          <a:spcPct val="110000"/>
        </a:lnSpc>
        <a:spcBef>
          <a:spcPct val="15000"/>
        </a:spcBef>
        <a:spcAft>
          <a:spcPct val="0"/>
        </a:spcAft>
        <a:buClr>
          <a:schemeClr val="tx2"/>
        </a:buClr>
        <a:buFont typeface="Arial" charset="0"/>
        <a:buChar char="–"/>
        <a:defRPr sz="1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74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1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47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85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21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58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96" algn="l" defTabSz="68567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4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11" Type="http://schemas.openxmlformats.org/officeDocument/2006/relationships/image" Target="../media/image26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7.jpeg"/><Relationship Id="rId4" Type="http://schemas.openxmlformats.org/officeDocument/2006/relationships/image" Target="../media/image14.pn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jpe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81445" y="4365104"/>
            <a:ext cx="6742113" cy="554831"/>
          </a:xfrm>
        </p:spPr>
        <p:txBody>
          <a:bodyPr/>
          <a:lstStyle/>
          <a:p>
            <a:pPr algn="ctr"/>
            <a:r>
              <a:rPr lang="ru-RU" sz="1800" b="1" dirty="0">
                <a:solidFill>
                  <a:srgbClr val="016EB3"/>
                </a:solidFill>
                <a:cs typeface="Times New Roman" panose="02020603050405020304" pitchFamily="18" charset="0"/>
              </a:rPr>
              <a:t>ПЕРСПЕКТИВЫ КИМБЕРЛИТОНОСНОСТИ ФЛАНГОВ ВИЛЮЙСКО-МАРХИНСКОЙ ЗОНЫ ГЛУБИННЫХ </a:t>
            </a:r>
            <a:r>
              <a:rPr lang="ru-RU" sz="1800" b="1" dirty="0" smtClean="0">
                <a:solidFill>
                  <a:srgbClr val="016EB3"/>
                </a:solidFill>
                <a:cs typeface="Times New Roman" panose="02020603050405020304" pitchFamily="18" charset="0"/>
              </a:rPr>
              <a:t>РАЗЛОМОВ</a:t>
            </a:r>
            <a:br>
              <a:rPr lang="ru-RU" sz="1800" b="1" dirty="0" smtClean="0">
                <a:solidFill>
                  <a:srgbClr val="016EB3"/>
                </a:solidFill>
                <a:cs typeface="Times New Roman" panose="02020603050405020304" pitchFamily="18" charset="0"/>
              </a:rPr>
            </a:br>
            <a:r>
              <a:rPr lang="en-US" sz="1800" b="1" dirty="0" smtClean="0">
                <a:solidFill>
                  <a:srgbClr val="016EB3"/>
                </a:solidFill>
                <a:cs typeface="Times New Roman" panose="02020603050405020304" pitchFamily="18" charset="0"/>
              </a:rPr>
              <a:t/>
            </a:r>
            <a:br>
              <a:rPr lang="en-US" sz="1800" b="1" dirty="0" smtClean="0">
                <a:solidFill>
                  <a:srgbClr val="016EB3"/>
                </a:solidFill>
                <a:cs typeface="Times New Roman" panose="02020603050405020304" pitchFamily="18" charset="0"/>
              </a:rPr>
            </a:br>
            <a:r>
              <a:rPr lang="ru-RU" sz="1350" b="1" dirty="0">
                <a:solidFill>
                  <a:srgbClr val="016EB3"/>
                </a:solidFill>
                <a:cs typeface="Times New Roman" panose="02020603050405020304" pitchFamily="18" charset="0"/>
              </a:rPr>
              <a:t/>
            </a:r>
            <a:br>
              <a:rPr lang="ru-RU" sz="1350" b="1" dirty="0">
                <a:solidFill>
                  <a:srgbClr val="016EB3"/>
                </a:solidFill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srgbClr val="016EB3"/>
                </a:solidFill>
                <a:cs typeface="Times New Roman" panose="02020603050405020304" pitchFamily="18" charset="0"/>
              </a:rPr>
              <a:t>Проценко </a:t>
            </a:r>
            <a:r>
              <a:rPr lang="ru-RU" sz="1400" i="1" dirty="0">
                <a:solidFill>
                  <a:srgbClr val="016EB3"/>
                </a:solidFill>
                <a:cs typeface="Times New Roman" panose="02020603050405020304" pitchFamily="18" charset="0"/>
              </a:rPr>
              <a:t>Е.В</a:t>
            </a:r>
            <a:r>
              <a:rPr lang="ru-RU" sz="1400" i="1" dirty="0" smtClean="0">
                <a:solidFill>
                  <a:srgbClr val="016EB3"/>
                </a:solidFill>
                <a:cs typeface="Times New Roman" panose="02020603050405020304" pitchFamily="18" charset="0"/>
              </a:rPr>
              <a:t>., Горев Н.И</a:t>
            </a:r>
            <a:r>
              <a:rPr lang="ru-RU" sz="1400" i="1" dirty="0" smtClean="0">
                <a:solidFill>
                  <a:srgbClr val="016EB3"/>
                </a:solidFill>
                <a:cs typeface="Times New Roman" panose="02020603050405020304" pitchFamily="18" charset="0"/>
              </a:rPr>
              <a:t>., Толстов А.В. </a:t>
            </a:r>
            <a:r>
              <a:rPr lang="ru-RU" sz="1400" i="1" dirty="0">
                <a:solidFill>
                  <a:srgbClr val="016EB3"/>
                </a:solidFill>
                <a:cs typeface="Times New Roman" panose="02020603050405020304" pitchFamily="18" charset="0"/>
              </a:rPr>
              <a:t>(НИГП АК «АЛРОСА» (ПАО))</a:t>
            </a:r>
            <a:br>
              <a:rPr lang="ru-RU" sz="1400" i="1" dirty="0">
                <a:solidFill>
                  <a:srgbClr val="016EB3"/>
                </a:solidFill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016EB3"/>
                </a:solidFill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rgbClr val="016EB3"/>
                </a:solidFill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rgbClr val="016EB3"/>
                </a:solidFill>
                <a:cs typeface="Times New Roman" panose="02020603050405020304" pitchFamily="18" charset="0"/>
              </a:rPr>
              <a:t>2018 </a:t>
            </a:r>
            <a:r>
              <a:rPr lang="ru-RU" sz="1400" dirty="0">
                <a:solidFill>
                  <a:srgbClr val="016EB3"/>
                </a:solidFill>
                <a:cs typeface="Times New Roman" panose="02020603050405020304" pitchFamily="18" charset="0"/>
              </a:rPr>
              <a:t>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784" y="2892165"/>
            <a:ext cx="2507105" cy="10736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41591"/>
            <a:ext cx="5238582" cy="35456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020" y="5640015"/>
            <a:ext cx="734764" cy="91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6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6905" y="165165"/>
            <a:ext cx="6480720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строения кровли кристаллического </a:t>
            </a:r>
            <a:r>
              <a:rPr lang="ru-RU" sz="1800" b="1" dirty="0" smtClean="0"/>
              <a:t>фундамента.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273618" y="230681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3250" r="15350" b="12137"/>
          <a:stretch/>
        </p:blipFill>
        <p:spPr>
          <a:xfrm>
            <a:off x="900232" y="838037"/>
            <a:ext cx="7734066" cy="51818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7361" t="87378" r="11241"/>
          <a:stretch/>
        </p:blipFill>
        <p:spPr>
          <a:xfrm>
            <a:off x="2483768" y="6093051"/>
            <a:ext cx="4680520" cy="67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8384232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Структурно-тектоническая схема </a:t>
            </a:r>
            <a:r>
              <a:rPr lang="ru-RU" sz="1800" b="1" dirty="0" err="1" smtClean="0"/>
              <a:t>Юлэгирской</a:t>
            </a:r>
            <a:r>
              <a:rPr lang="ru-RU" sz="1800" b="1" dirty="0" smtClean="0"/>
              <a:t> площади.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4850" b="15778"/>
          <a:stretch/>
        </p:blipFill>
        <p:spPr>
          <a:xfrm>
            <a:off x="0" y="980728"/>
            <a:ext cx="4928856" cy="57629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14789" t="89453" r="8389"/>
          <a:stretch/>
        </p:blipFill>
        <p:spPr>
          <a:xfrm>
            <a:off x="4875684" y="1052736"/>
            <a:ext cx="4088803" cy="61598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928856" y="1933504"/>
            <a:ext cx="391041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 I-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региональные разломы фундамента древнего заложения, разделяющие крупные блоки фундамента;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разломы осадочного чехла, их кинематика: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сбросы,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взбросы; региональные зоны разломов: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5–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границы зон разломов, П-Ж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Попигайско-Жиганская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В-М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центральная (осевая) часть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Тюнгская секущая зона </a:t>
            </a:r>
            <a:r>
              <a:rPr lang="en-US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пластовые интрузии долеритов среднепалеозойского возраста, выходящие на нижнепалеозойскую поверхность;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9-10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дайки среднепалеозойских долеритов: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мощные,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маломощные или не имеющие выхода на дневную поверхность;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кольцевые структуры: А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Аллараа-Салаа-Мастахская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Юлэгирская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стратоизогипсы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кровли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джахтарской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свиты среднего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кембрия.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2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8384232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расположения локальных аэромагнитных аномалий по материалам АМС-10 (БГРЭ).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23258" y="1575989"/>
            <a:ext cx="3292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аэромагнитные аномалии, выделенные по результатам АМС-10</a:t>
            </a:r>
            <a:endParaRPr lang="ru-RU" sz="1400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7762" name="Picture 2" descr="Рис 2_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t="2561" r="5950" b="31692"/>
          <a:stretch/>
        </p:blipFill>
        <p:spPr bwMode="auto">
          <a:xfrm>
            <a:off x="473625" y="1090324"/>
            <a:ext cx="4248472" cy="55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Рис 2_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" t="88706" r="57914" b="6405"/>
          <a:stretch/>
        </p:blipFill>
        <p:spPr bwMode="auto">
          <a:xfrm>
            <a:off x="5276163" y="2276872"/>
            <a:ext cx="3746539" cy="80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67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5077"/>
            <a:ext cx="7704855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распространения алмазов и ИМК на </a:t>
            </a:r>
            <a:r>
              <a:rPr lang="ru-RU" sz="1800" b="1" dirty="0" err="1" smtClean="0"/>
              <a:t>Юлэгирской</a:t>
            </a:r>
            <a:r>
              <a:rPr lang="ru-RU" sz="1800" b="1" dirty="0" smtClean="0"/>
              <a:t> площади.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72571" y="115325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3151" r="19494" b="36047"/>
          <a:stretch/>
        </p:blipFill>
        <p:spPr>
          <a:xfrm>
            <a:off x="251520" y="944220"/>
            <a:ext cx="5271738" cy="57994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23258" y="1575989"/>
            <a:ext cx="329260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ореолы ИМК: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кайнозойских коллекторах,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мезозойских коллекторах;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минералогические аномалии ИМК в мезозойских коллекторах (а - пиропы, б -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пикроильмениты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 содержанием более 100 знаков на пробу,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сохранностью I, II класса;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находки алмазов: а - в четвертичных отложениях, б -  в мезозойских отложениях;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непромышленные россыпи алмазов;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россыпепроявления алмазов;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дайки долеритов, выделенные по геолого-геофизическим данным;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площадные комплексные геохимические аномалии;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типы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поисковых обстановок: а – открытые площади, б - закрытые площади;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скважины;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контур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Юлэгирского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прогнозируемого кимберлитового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6" t="63854" r="30448" b="30095"/>
          <a:stretch/>
        </p:blipFill>
        <p:spPr>
          <a:xfrm>
            <a:off x="5523258" y="970540"/>
            <a:ext cx="3528392" cy="51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9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44097" y="115077"/>
            <a:ext cx="8323704" cy="672872"/>
          </a:xfrm>
        </p:spPr>
        <p:txBody>
          <a:bodyPr/>
          <a:lstStyle/>
          <a:p>
            <a:pPr algn="ctr"/>
            <a:r>
              <a:rPr lang="ru-RU" sz="1800" b="1" dirty="0"/>
              <a:t>Схема </a:t>
            </a:r>
            <a:r>
              <a:rPr lang="ru-RU" sz="1800" b="1" dirty="0" err="1"/>
              <a:t>проявленности</a:t>
            </a:r>
            <a:r>
              <a:rPr lang="ru-RU" sz="1800" b="1" dirty="0"/>
              <a:t> прогнозных критериев и признаков на  </a:t>
            </a:r>
            <a:r>
              <a:rPr lang="ru-RU" sz="1800" b="1" dirty="0" err="1" smtClean="0"/>
              <a:t>Юлэгирской</a:t>
            </a:r>
            <a:r>
              <a:rPr lang="ru-RU" sz="1800" b="1" dirty="0" smtClean="0"/>
              <a:t> площади.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547963" y="929113"/>
            <a:ext cx="350434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 алмазов: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четвертичных отложениях,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мезозойских отложениях;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ореолы индикаторных минералов в базальных горизонтах перекрывающих отложений;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минералогические аномалии ИМК в мезозойских коллекторах (а - пиропы, б -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пикроильмениты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содержанием более 100 знаков на пробу,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сохранностью I, II класса;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кольцевые структуры;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непромышленные россыпи алмазов;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Тюнгская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разломов II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сбросы осадочного чехла;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мощные дайки среднепалеозойских долеритов;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маломощные, или не имеющие выхода на поверхность нижнего палеозоя,  дайки среднепалеозойских долеритов;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суммарной продольной проводимости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магнитные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аномалии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контур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Юлэгирского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прогнозируемого кимберлитового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поля 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изопахиты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перекрывающих отложений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r="2485" b="38450"/>
          <a:stretch/>
        </p:blipFill>
        <p:spPr>
          <a:xfrm>
            <a:off x="64091" y="992269"/>
            <a:ext cx="5515954" cy="538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1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7776863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расположения перспективных площадей на флангах </a:t>
            </a:r>
            <a:r>
              <a:rPr lang="ru-RU" sz="1800" b="1" dirty="0" err="1" smtClean="0"/>
              <a:t>Вилюйско-Мархинской</a:t>
            </a:r>
            <a:r>
              <a:rPr lang="ru-RU" sz="1800" b="1" dirty="0" smtClean="0"/>
              <a:t> зоны.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42493" y="984784"/>
            <a:ext cx="33123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endPara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кимберлитовые поля (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Накынское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Сюльдюкарское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площади, перспективные по комплексу признаков для выявления новых кимберлитовых полей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Юлэгирская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Верхнемурбайская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357769" y="215353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27" y="115078"/>
            <a:ext cx="540941" cy="676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8" t="81500" r="968" b="13250"/>
          <a:stretch/>
        </p:blipFill>
        <p:spPr>
          <a:xfrm>
            <a:off x="6372200" y="1268760"/>
            <a:ext cx="1656184" cy="3600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00"/>
          <a:stretch/>
        </p:blipFill>
        <p:spPr>
          <a:xfrm>
            <a:off x="323528" y="1045701"/>
            <a:ext cx="4846365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3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10"/>
          </p:nvPr>
        </p:nvSpPr>
        <p:spPr>
          <a:xfrm>
            <a:off x="6660232" y="6160156"/>
            <a:ext cx="1656000" cy="396000"/>
          </a:xfrm>
        </p:spPr>
        <p:txBody>
          <a:bodyPr/>
          <a:lstStyle/>
          <a:p>
            <a:pPr algn="ctr"/>
            <a:r>
              <a:rPr lang="en-US" dirty="0"/>
              <a:t>ProtsenkoEV@alrosa.ru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12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3563904" y="6160156"/>
            <a:ext cx="2483992" cy="396000"/>
          </a:xfrm>
        </p:spPr>
        <p:txBody>
          <a:bodyPr/>
          <a:lstStyle/>
          <a:p>
            <a:pPr algn="ctr"/>
            <a:r>
              <a:rPr lang="ru-RU" dirty="0" smtClean="0"/>
              <a:t>г. Мирный, Республика Саха (Якутия)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/>
          </p:nvPr>
        </p:nvSpPr>
        <p:spPr>
          <a:xfrm>
            <a:off x="683568" y="6160156"/>
            <a:ext cx="2268000" cy="396000"/>
          </a:xfrm>
        </p:spPr>
        <p:txBody>
          <a:bodyPr/>
          <a:lstStyle/>
          <a:p>
            <a:pPr algn="ctr"/>
            <a:r>
              <a:rPr lang="ru-RU" dirty="0" smtClean="0"/>
              <a:t>НИГП АК «АЛРОСА» (ПАО)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742363" y="6526213"/>
            <a:ext cx="401637" cy="217487"/>
          </a:xfrm>
        </p:spPr>
        <p:txBody>
          <a:bodyPr/>
          <a:lstStyle/>
          <a:p>
            <a:pPr marL="0" marR="0" lvl="0" indent="0" algn="l" defTabSz="912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141AF1-466E-4D9F-B74C-45FFEB47CA13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2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69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7776863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Структурно-тектоническая схема </a:t>
            </a:r>
            <a:r>
              <a:rPr lang="ru-RU" sz="1800" b="1" dirty="0" err="1" smtClean="0"/>
              <a:t>Вилюйско-Мархинской</a:t>
            </a:r>
            <a:r>
              <a:rPr lang="ru-RU" sz="1800" b="1" dirty="0" smtClean="0"/>
              <a:t> зоны.</a:t>
            </a:r>
            <a:endParaRPr lang="ru-RU" sz="1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442493" y="984784"/>
            <a:ext cx="331236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надпорядковые платформенные структуры: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(</a:t>
            </a:r>
            <a:r>
              <a:rPr lang="ru-RU" sz="1400" b="1" i="1" dirty="0" smtClean="0">
                <a:solidFill>
                  <a:srgbClr val="DAA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Анабарская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антеклиза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DAA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НБА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Непско-Ботуобинская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антеклиза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отрицательные (</a:t>
            </a:r>
            <a:r>
              <a:rPr lang="ru-RU" sz="1400" b="1" i="1" dirty="0" smtClean="0">
                <a:solidFill>
                  <a:srgbClr val="DAA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Тунгусская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синеклиза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DAA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Вилюйская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синеклиза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</a:p>
          <a:p>
            <a:pPr algn="just"/>
            <a:r>
              <a:rPr lang="ru-RU" sz="1400" b="1" i="1" dirty="0" smtClean="0">
                <a:solidFill>
                  <a:srgbClr val="DAA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Сюгджерская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седловина;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зоны разломов: 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первого порядка (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В-М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П-Ж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Попигайско-Жиганская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отдельные ветви В-М зоны (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-осевая,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-западная),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зоны разломов второго порядка 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smtClean="0">
                <a:solidFill>
                  <a:srgbClr val="247EC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Тюнгская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С-М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-Средне-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Мархинская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Ыгыаттинская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Батырская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Укугутская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Вилюйчанская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основные глубинные разломы;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кимберлитовые поля (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Мирнинское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9148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Накынское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Сюльдюкарское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-перспективные площади </a:t>
            </a:r>
          </a:p>
          <a:p>
            <a:pPr algn="just"/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b="1" i="1" dirty="0" smtClean="0">
                <a:solidFill>
                  <a:srgbClr val="FCA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Юлэгирская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b="1" i="1" dirty="0" smtClean="0">
                <a:solidFill>
                  <a:srgbClr val="FCA0F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Верхнемурбайская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357769" y="215353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27" y="115078"/>
            <a:ext cx="540941" cy="676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" t="650" r="5425" b="18500"/>
          <a:stretch/>
        </p:blipFill>
        <p:spPr>
          <a:xfrm>
            <a:off x="649280" y="1090325"/>
            <a:ext cx="4392488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7704855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строения кристаллического фундамента.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273618" y="230681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3262" r="7476" b="2148"/>
          <a:stretch/>
        </p:blipFill>
        <p:spPr>
          <a:xfrm>
            <a:off x="827584" y="982086"/>
            <a:ext cx="6912768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27223" y="147397"/>
            <a:ext cx="7376121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Структурно-тектоническая схема </a:t>
            </a:r>
            <a:r>
              <a:rPr lang="ru-RU" sz="1800" b="1" dirty="0" err="1" smtClean="0"/>
              <a:t>Верхнемурбайской</a:t>
            </a:r>
            <a:r>
              <a:rPr lang="ru-RU" sz="1800" b="1" dirty="0" smtClean="0"/>
              <a:t> </a:t>
            </a:r>
            <a:r>
              <a:rPr lang="ru-RU" sz="1800" b="1" dirty="0"/>
              <a:t>площади.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03156" y="5496874"/>
            <a:ext cx="85453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разломов: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порядка (В-М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А-В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Ангаро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-Вилюйская, Н-Л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Непско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-Ленская),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Вилюйчанская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разломов II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разломы осадочного чехла: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разломные нарушения, выделенные по геофизическим данным,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грабены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дайки среднепалеозойских долеритов;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 взрыва основного состава;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стратоизогипсы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кровли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метегерской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свиты среднего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кембрия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8047361" y="1279363"/>
            <a:ext cx="907753" cy="3170503"/>
            <a:chOff x="8236247" y="1052736"/>
            <a:chExt cx="907753" cy="317050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" t="38861" r="82922" b="56300"/>
            <a:stretch/>
          </p:blipFill>
          <p:spPr>
            <a:xfrm>
              <a:off x="8269663" y="1052736"/>
              <a:ext cx="792088" cy="51323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2" t="38861" r="45476" b="57065"/>
            <a:stretch/>
          </p:blipFill>
          <p:spPr>
            <a:xfrm>
              <a:off x="8289989" y="2329518"/>
              <a:ext cx="792089" cy="43204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9" t="39461" r="56149" b="57145"/>
            <a:stretch/>
          </p:blipFill>
          <p:spPr>
            <a:xfrm>
              <a:off x="8279903" y="1960942"/>
              <a:ext cx="864097" cy="36004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5" t="39382" r="69704" b="57591"/>
            <a:stretch/>
          </p:blipFill>
          <p:spPr>
            <a:xfrm>
              <a:off x="8311295" y="1523750"/>
              <a:ext cx="792089" cy="321074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0" t="38861" r="20512" b="57065"/>
            <a:stretch/>
          </p:blipFill>
          <p:spPr>
            <a:xfrm>
              <a:off x="8924783" y="3235661"/>
              <a:ext cx="178601" cy="453707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4" t="40140" r="32145" b="57823"/>
            <a:stretch/>
          </p:blipFill>
          <p:spPr>
            <a:xfrm>
              <a:off x="8969299" y="2934431"/>
              <a:ext cx="144016" cy="216025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20" t="39382" r="35870" b="57224"/>
            <a:stretch/>
          </p:blipFill>
          <p:spPr>
            <a:xfrm>
              <a:off x="8299279" y="2875620"/>
              <a:ext cx="593201" cy="360041"/>
            </a:xfrm>
            <a:prstGeom prst="rect">
              <a:avLst/>
            </a:prstGeom>
          </p:spPr>
        </p:pic>
        <p:pic>
          <p:nvPicPr>
            <p:cNvPr id="18" name="Рисунок 17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33" t="41308" r="32636" b="55011"/>
            <a:stretch/>
          </p:blipFill>
          <p:spPr bwMode="auto">
            <a:xfrm>
              <a:off x="8299279" y="3791667"/>
              <a:ext cx="620514" cy="43157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07" t="38998" r="23273" b="57299"/>
            <a:stretch/>
          </p:blipFill>
          <p:spPr>
            <a:xfrm>
              <a:off x="8236247" y="3284984"/>
              <a:ext cx="658025" cy="404384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12" t="38612" r="8519" b="56300"/>
            <a:stretch/>
          </p:blipFill>
          <p:spPr>
            <a:xfrm>
              <a:off x="8923891" y="3719183"/>
              <a:ext cx="208016" cy="504056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3" t="30050" r="15854" b="64349"/>
          <a:stretch/>
        </p:blipFill>
        <p:spPr>
          <a:xfrm>
            <a:off x="988880" y="4736576"/>
            <a:ext cx="6687818" cy="81078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4" t="1701" r="8424" b="67850"/>
          <a:stretch/>
        </p:blipFill>
        <p:spPr>
          <a:xfrm>
            <a:off x="620487" y="942173"/>
            <a:ext cx="7424604" cy="38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2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8384232" cy="672872"/>
          </a:xfrm>
        </p:spPr>
        <p:txBody>
          <a:bodyPr/>
          <a:lstStyle/>
          <a:p>
            <a:pPr algn="ctr"/>
            <a:r>
              <a:rPr lang="ru-RU" sz="1800" b="1" dirty="0" smtClean="0"/>
              <a:t>Палеотектоническая схема </a:t>
            </a:r>
            <a:r>
              <a:rPr lang="ru-RU" sz="1800" b="1" dirty="0" err="1" smtClean="0"/>
              <a:t>Верхнемурбайской</a:t>
            </a:r>
            <a:r>
              <a:rPr lang="ru-RU" sz="1800" b="1" dirty="0" smtClean="0"/>
              <a:t> </a:t>
            </a:r>
            <a:r>
              <a:rPr lang="ru-RU" sz="1800" b="1" dirty="0"/>
              <a:t>площади.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968165" y="1124744"/>
            <a:ext cx="948033" cy="3200318"/>
            <a:chOff x="8195967" y="1052736"/>
            <a:chExt cx="948033" cy="320031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87" t="38861" r="11154" b="57065"/>
            <a:stretch/>
          </p:blipFill>
          <p:spPr>
            <a:xfrm>
              <a:off x="8195967" y="3789017"/>
              <a:ext cx="753842" cy="46403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" t="38861" r="82922" b="56300"/>
            <a:stretch/>
          </p:blipFill>
          <p:spPr>
            <a:xfrm>
              <a:off x="8269663" y="1052736"/>
              <a:ext cx="792088" cy="51323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2" t="38861" r="45476" b="57065"/>
            <a:stretch/>
          </p:blipFill>
          <p:spPr>
            <a:xfrm>
              <a:off x="8289989" y="2329518"/>
              <a:ext cx="792089" cy="4320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9" t="39461" r="56149" b="57145"/>
            <a:stretch/>
          </p:blipFill>
          <p:spPr>
            <a:xfrm>
              <a:off x="8279903" y="1960942"/>
              <a:ext cx="864097" cy="36004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5" t="39382" r="69704" b="57591"/>
            <a:stretch/>
          </p:blipFill>
          <p:spPr>
            <a:xfrm>
              <a:off x="8311295" y="1523750"/>
              <a:ext cx="792089" cy="32107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0" t="38861" r="20512" b="57065"/>
            <a:stretch/>
          </p:blipFill>
          <p:spPr>
            <a:xfrm>
              <a:off x="8924783" y="3235661"/>
              <a:ext cx="178601" cy="45370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4" t="40140" r="32145" b="57823"/>
            <a:stretch/>
          </p:blipFill>
          <p:spPr>
            <a:xfrm>
              <a:off x="8969299" y="2934431"/>
              <a:ext cx="144016" cy="21602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20" t="39382" r="35870" b="57224"/>
            <a:stretch/>
          </p:blipFill>
          <p:spPr>
            <a:xfrm>
              <a:off x="8299279" y="2875620"/>
              <a:ext cx="593201" cy="360041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07" t="38998" r="23273" b="57299"/>
            <a:stretch/>
          </p:blipFill>
          <p:spPr>
            <a:xfrm>
              <a:off x="8236247" y="3284984"/>
              <a:ext cx="658025" cy="40438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12" t="38612" r="8519" b="56300"/>
            <a:stretch/>
          </p:blipFill>
          <p:spPr>
            <a:xfrm>
              <a:off x="8923891" y="3719183"/>
              <a:ext cx="208016" cy="504056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203156" y="5315253"/>
            <a:ext cx="8761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разломов: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порядка (В-М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А-В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Ангаро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-Вилюйская, Н-Л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Непско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-Ленская),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Вилюйчанская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разломов II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разломы осадочного чехла: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разломные нарушения, выделенные по геофизическим данным,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грабены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дайки среднепалеозойских долеритов;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 взрыва основного состава;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изопахиты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нижнепалеозойских отложений от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кровли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метегерской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свиты среднего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кембрия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3" t="32731" r="13227" b="61550"/>
          <a:stretch/>
        </p:blipFill>
        <p:spPr>
          <a:xfrm>
            <a:off x="1656470" y="4725144"/>
            <a:ext cx="5854703" cy="664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0" t="2751" r="8813" b="68429"/>
          <a:stretch/>
        </p:blipFill>
        <p:spPr>
          <a:xfrm>
            <a:off x="657265" y="1060471"/>
            <a:ext cx="7183901" cy="354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8384232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</a:t>
            </a:r>
            <a:r>
              <a:rPr lang="ru-RU" sz="1800" b="1" dirty="0" err="1" smtClean="0"/>
              <a:t>магматизма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Верхнемурбайской</a:t>
            </a:r>
            <a:r>
              <a:rPr lang="ru-RU" sz="1800" b="1" dirty="0" smtClean="0"/>
              <a:t> </a:t>
            </a:r>
            <a:r>
              <a:rPr lang="ru-RU" sz="1800" b="1" dirty="0"/>
              <a:t>площади.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7968165" y="1124744"/>
            <a:ext cx="948033" cy="3200318"/>
            <a:chOff x="8195967" y="1052736"/>
            <a:chExt cx="948033" cy="3200318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87" t="38861" r="11154" b="57065"/>
            <a:stretch/>
          </p:blipFill>
          <p:spPr>
            <a:xfrm>
              <a:off x="8195967" y="3789017"/>
              <a:ext cx="753842" cy="464037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7" t="38861" r="82922" b="56300"/>
            <a:stretch/>
          </p:blipFill>
          <p:spPr>
            <a:xfrm>
              <a:off x="8269663" y="1052736"/>
              <a:ext cx="792088" cy="513235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62" t="38861" r="45476" b="57065"/>
            <a:stretch/>
          </p:blipFill>
          <p:spPr>
            <a:xfrm>
              <a:off x="8289989" y="2329518"/>
              <a:ext cx="792089" cy="432049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29" t="39461" r="56149" b="57145"/>
            <a:stretch/>
          </p:blipFill>
          <p:spPr>
            <a:xfrm>
              <a:off x="8279903" y="1960942"/>
              <a:ext cx="864097" cy="360040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35" t="39382" r="69704" b="57591"/>
            <a:stretch/>
          </p:blipFill>
          <p:spPr>
            <a:xfrm>
              <a:off x="8311295" y="1523750"/>
              <a:ext cx="792089" cy="321074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20" t="38861" r="20512" b="57065"/>
            <a:stretch/>
          </p:blipFill>
          <p:spPr>
            <a:xfrm>
              <a:off x="8924783" y="3235661"/>
              <a:ext cx="178601" cy="453707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4" t="40140" r="32145" b="57823"/>
            <a:stretch/>
          </p:blipFill>
          <p:spPr>
            <a:xfrm>
              <a:off x="8969299" y="2934431"/>
              <a:ext cx="144016" cy="216025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220" t="39382" r="35870" b="57224"/>
            <a:stretch/>
          </p:blipFill>
          <p:spPr>
            <a:xfrm>
              <a:off x="8299279" y="2875620"/>
              <a:ext cx="593201" cy="360041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07" t="38998" r="23273" b="57299"/>
            <a:stretch/>
          </p:blipFill>
          <p:spPr>
            <a:xfrm>
              <a:off x="8236247" y="3284984"/>
              <a:ext cx="658025" cy="404384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512" t="38612" r="8519" b="56300"/>
            <a:stretch/>
          </p:blipFill>
          <p:spPr>
            <a:xfrm>
              <a:off x="8923891" y="3719183"/>
              <a:ext cx="208016" cy="504056"/>
            </a:xfrm>
            <a:prstGeom prst="rect">
              <a:avLst/>
            </a:prstGeom>
          </p:spPr>
        </p:pic>
      </p:grpSp>
      <p:sp>
        <p:nvSpPr>
          <p:cNvPr id="22" name="Прямоугольник 21"/>
          <p:cNvSpPr/>
          <p:nvPr/>
        </p:nvSpPr>
        <p:spPr>
          <a:xfrm>
            <a:off x="203156" y="5315253"/>
            <a:ext cx="87613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–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разломов: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порядка (В-М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А-В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Ангаро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-Вилюйская, Н-Л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Непско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-Ленская),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Вилюйчанская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разломов II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разломы осадочного чехла: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разломные нарушения, выделенные по геофизическим данным,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грабены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дайки среднепалеозойских долеритов;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трубки взрыва основного состава;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изопахиты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долеритов в отложениях нижнего кембрия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" t="1902" r="7720" b="60960"/>
          <a:stretch/>
        </p:blipFill>
        <p:spPr>
          <a:xfrm>
            <a:off x="443090" y="879197"/>
            <a:ext cx="7318969" cy="448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50425" y="236145"/>
            <a:ext cx="8384232" cy="672872"/>
          </a:xfrm>
        </p:spPr>
        <p:txBody>
          <a:bodyPr/>
          <a:lstStyle/>
          <a:p>
            <a:pPr algn="ctr"/>
            <a:r>
              <a:rPr lang="ru-RU" sz="1800" b="1" dirty="0"/>
              <a:t> </a:t>
            </a:r>
            <a:r>
              <a:rPr lang="ru-RU" sz="1800" b="1" dirty="0" err="1"/>
              <a:t>Космоструктурная</a:t>
            </a:r>
            <a:r>
              <a:rPr lang="ru-RU" sz="1800" b="1" dirty="0"/>
              <a:t> схема участка детализации в пределах </a:t>
            </a:r>
            <a:r>
              <a:rPr lang="ru-RU" sz="1800" b="1" dirty="0" err="1" smtClean="0"/>
              <a:t>Верхнемурбайской</a:t>
            </a:r>
            <a:r>
              <a:rPr lang="ru-RU" sz="1800" b="1" dirty="0" smtClean="0"/>
              <a:t> </a:t>
            </a:r>
            <a:r>
              <a:rPr lang="ru-RU" sz="1800" b="1" dirty="0"/>
              <a:t>площади.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240474" y="1424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" t="1020" r="6682" b="62818"/>
          <a:stretch/>
        </p:blipFill>
        <p:spPr bwMode="auto">
          <a:xfrm>
            <a:off x="988308" y="1053277"/>
            <a:ext cx="7056783" cy="44427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572075"/>
            <a:ext cx="83421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разрывных нарушений регионального уровня,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прочие разломы,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кольцевые структуры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корового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типа,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участок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детализационных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работ,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перспективный участок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Мурбайский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32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1078" y="207605"/>
            <a:ext cx="7736161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распространения алмазов и ИМК на </a:t>
            </a:r>
            <a:r>
              <a:rPr lang="ru-RU" sz="1800" b="1" dirty="0" err="1" smtClean="0"/>
              <a:t>Верхнемурбайской</a:t>
            </a:r>
            <a:r>
              <a:rPr lang="ru-RU" sz="1800" b="1" dirty="0" smtClean="0"/>
              <a:t> площади.</a:t>
            </a:r>
            <a:endParaRPr lang="ru-RU" sz="1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045091" y="23829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46960" y="5579536"/>
            <a:ext cx="84969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1-3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находки алмазов и ИМК: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отдельные находки алмазов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находки ИМК: а) – пиропа, б)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пикроильменита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в)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хромшпинелида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г)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хромдиопсида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ИМК: а) до 10 знаков на пробу, б) – от 10 до 50 знаков на пробу, в) – более 100 знаков на пробу; г) – со следами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гипергенных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изменений;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типы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поисковых обстановок: 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площади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 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закрытые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  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9" t="9345" r="7866" b="58399"/>
          <a:stretch/>
        </p:blipFill>
        <p:spPr>
          <a:xfrm>
            <a:off x="180682" y="957086"/>
            <a:ext cx="8815686" cy="47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1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E141AF1-466E-4D9F-B74C-45FFEB47CA13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9" y="115077"/>
            <a:ext cx="7704855" cy="672872"/>
          </a:xfrm>
        </p:spPr>
        <p:txBody>
          <a:bodyPr/>
          <a:lstStyle/>
          <a:p>
            <a:pPr algn="ctr"/>
            <a:r>
              <a:rPr lang="ru-RU" sz="1800" b="1" dirty="0" smtClean="0"/>
              <a:t>Схема </a:t>
            </a:r>
            <a:r>
              <a:rPr lang="ru-RU" sz="1800" b="1" dirty="0" err="1" smtClean="0"/>
              <a:t>проявленности</a:t>
            </a:r>
            <a:r>
              <a:rPr lang="ru-RU" sz="1800" b="1" dirty="0" smtClean="0"/>
              <a:t> прогнозных критериев и признаков на </a:t>
            </a:r>
            <a:r>
              <a:rPr lang="ru-RU" sz="1800" b="1" dirty="0" err="1" smtClean="0"/>
              <a:t>Верхнемурбайской</a:t>
            </a:r>
            <a:r>
              <a:rPr lang="ru-RU" sz="1800" b="1" dirty="0" smtClean="0"/>
              <a:t> </a:t>
            </a:r>
            <a:r>
              <a:rPr lang="ru-RU" sz="1800" b="1" dirty="0"/>
              <a:t>площади.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24" t="9363" r="-2606" b="31305"/>
          <a:stretch/>
        </p:blipFill>
        <p:spPr>
          <a:xfrm>
            <a:off x="8273618" y="230681"/>
            <a:ext cx="794183" cy="381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155" y="142429"/>
            <a:ext cx="540941" cy="67617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8764" y="4871562"/>
            <a:ext cx="84969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Условные обозначения:</a:t>
            </a:r>
          </a:p>
          <a:p>
            <a:pPr algn="just"/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разломов I 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Вилюйчан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II 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порядка;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 разломов, выделенные по результатам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космодешифрирования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разломные нарушения, выделенные по геофизическим данным,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грабены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Вилюйско-Мархинской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зоны;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Восточномурбайская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кольцевых структур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магматические проявления: а) – базитовые трубки взрыва, б) - дайки долеритов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8-10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находки алмазов и ИМК: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отдельные находки алмазов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9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находки ИМК: а) – пиропа, б)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пикроильменита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в)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хромшпинелида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г) –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хромдиопсида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ИМК: а) до 10 знаков на пробу, б) – от 10 до 50 знаков на пробу, в) – более 100 знаков на пробу; г) – со следами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гипергенных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изменений; </a:t>
            </a:r>
            <a:r>
              <a:rPr lang="ru-RU" sz="1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Верхнемурбайская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перспективная площадь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" t="2751" r="8425" b="67850"/>
          <a:stretch/>
        </p:blipFill>
        <p:spPr>
          <a:xfrm>
            <a:off x="437993" y="1001305"/>
            <a:ext cx="8227714" cy="383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7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Минимализм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Другая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5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6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7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8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9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0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1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22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3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5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26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27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29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8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EPS_Custom_print">
  <a:themeElements>
    <a:clrScheme name="BRANDBOOK">
      <a:dk1>
        <a:srgbClr val="00294F"/>
      </a:dk1>
      <a:lt1>
        <a:srgbClr val="FFFFFF"/>
      </a:lt1>
      <a:dk2>
        <a:srgbClr val="007AC2"/>
      </a:dk2>
      <a:lt2>
        <a:srgbClr val="999B9E"/>
      </a:lt2>
      <a:accent1>
        <a:srgbClr val="DEE2E4"/>
      </a:accent1>
      <a:accent2>
        <a:srgbClr val="016EB3"/>
      </a:accent2>
      <a:accent3>
        <a:srgbClr val="92C5EB"/>
      </a:accent3>
      <a:accent4>
        <a:srgbClr val="333132"/>
      </a:accent4>
      <a:accent5>
        <a:srgbClr val="D1D3D4"/>
      </a:accent5>
      <a:accent6>
        <a:srgbClr val="ED1C24"/>
      </a:accent6>
      <a:hlink>
        <a:srgbClr val="47C2FF"/>
      </a:hlink>
      <a:folHlink>
        <a:srgbClr val="0E6ABE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1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PMingLiU" pitchFamily="18" charset="-120"/>
          </a:defRPr>
        </a:defPPr>
      </a:lstStyle>
    </a:lnDef>
  </a:objectDefaults>
  <a:extraClrSchemeLst>
    <a:extraClrScheme>
      <a:clrScheme name="1_EPS_Custom_print 1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000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AAAAA"/>
        </a:accent5>
        <a:accent6>
          <a:srgbClr val="000000"/>
        </a:accent6>
        <a:hlink>
          <a:srgbClr val="000000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FF0000"/>
        </a:accent1>
        <a:accent2>
          <a:srgbClr val="FFFF00"/>
        </a:accent2>
        <a:accent3>
          <a:srgbClr val="AAAAAA"/>
        </a:accent3>
        <a:accent4>
          <a:srgbClr val="DADADA"/>
        </a:accent4>
        <a:accent5>
          <a:srgbClr val="FFAAAA"/>
        </a:accent5>
        <a:accent6>
          <a:srgbClr val="E7E700"/>
        </a:accent6>
        <a:hlink>
          <a:srgbClr val="FF00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PS_Custom_print 4">
        <a:dk1>
          <a:srgbClr val="000000"/>
        </a:dk1>
        <a:lt1>
          <a:srgbClr val="FFFFFF"/>
        </a:lt1>
        <a:dk2>
          <a:srgbClr val="000000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5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287AC8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ACBEE0"/>
        </a:accent5>
        <a:accent6>
          <a:srgbClr val="000000"/>
        </a:accent6>
        <a:hlink>
          <a:srgbClr val="287AC8"/>
        </a:hlink>
        <a:folHlink>
          <a:srgbClr val="CFFFA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6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00A1FA"/>
        </a:accent1>
        <a:accent2>
          <a:srgbClr val="008000"/>
        </a:accent2>
        <a:accent3>
          <a:srgbClr val="FFFFFF"/>
        </a:accent3>
        <a:accent4>
          <a:srgbClr val="000000"/>
        </a:accent4>
        <a:accent5>
          <a:srgbClr val="AACDFC"/>
        </a:accent5>
        <a:accent6>
          <a:srgbClr val="007300"/>
        </a:accent6>
        <a:hlink>
          <a:srgbClr val="E4BE00"/>
        </a:hlink>
        <a:folHlink>
          <a:srgbClr val="AF070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7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93FF9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8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B81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9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BC002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0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2626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1">
        <a:dk1>
          <a:srgbClr val="000000"/>
        </a:dk1>
        <a:lt1>
          <a:srgbClr val="FFFFFF"/>
        </a:lt1>
        <a:dk2>
          <a:srgbClr val="287AC8"/>
        </a:dk2>
        <a:lt2>
          <a:srgbClr val="4D4D4D"/>
        </a:lt2>
        <a:accent1>
          <a:srgbClr val="4B6EC0"/>
        </a:accent1>
        <a:accent2>
          <a:srgbClr val="C6E2FE"/>
        </a:accent2>
        <a:accent3>
          <a:srgbClr val="FFFFFF"/>
        </a:accent3>
        <a:accent4>
          <a:srgbClr val="000000"/>
        </a:accent4>
        <a:accent5>
          <a:srgbClr val="B1BADC"/>
        </a:accent5>
        <a:accent6>
          <a:srgbClr val="B3CDE6"/>
        </a:accent6>
        <a:hlink>
          <a:srgbClr val="FFCC66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2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08406E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3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10405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4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364068"/>
        </a:hlink>
        <a:folHlink>
          <a:srgbClr val="0840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5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99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PS_Custom_print 16">
        <a:dk1>
          <a:srgbClr val="000000"/>
        </a:dk1>
        <a:lt1>
          <a:srgbClr val="FFFFFF"/>
        </a:lt1>
        <a:dk2>
          <a:srgbClr val="4B6EC0"/>
        </a:dk2>
        <a:lt2>
          <a:srgbClr val="4D4D4D"/>
        </a:lt2>
        <a:accent1>
          <a:srgbClr val="CDE5FE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E3F0FE"/>
        </a:accent5>
        <a:accent6>
          <a:srgbClr val="E7B95C"/>
        </a:accent6>
        <a:hlink>
          <a:srgbClr val="273D6F"/>
        </a:hlink>
        <a:folHlink>
          <a:srgbClr val="CC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Тема19</Template>
  <TotalTime>71375</TotalTime>
  <Words>1196</Words>
  <Application>Microsoft Office PowerPoint</Application>
  <PresentationFormat>Экран (4:3)</PresentationFormat>
  <Paragraphs>105</Paragraphs>
  <Slides>16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53" baseType="lpstr">
      <vt:lpstr>PMingLiU</vt:lpstr>
      <vt:lpstr>Arial</vt:lpstr>
      <vt:lpstr>Calibri</vt:lpstr>
      <vt:lpstr>Calibri Light</vt:lpstr>
      <vt:lpstr>Futura New Medium Obl</vt:lpstr>
      <vt:lpstr>Tahoma</vt:lpstr>
      <vt:lpstr>Times New Roman</vt:lpstr>
      <vt:lpstr>Wingdings</vt:lpstr>
      <vt:lpstr>Wingdings 3</vt:lpstr>
      <vt:lpstr>Минимализм</vt:lpstr>
      <vt:lpstr>4_EPS_Custom_print</vt:lpstr>
      <vt:lpstr>Специальное оформление</vt:lpstr>
      <vt:lpstr>5_EPS_Custom_print</vt:lpstr>
      <vt:lpstr>6_EPS_Custom_print</vt:lpstr>
      <vt:lpstr>7_EPS_Custom_print</vt:lpstr>
      <vt:lpstr>8_EPS_Custom_print</vt:lpstr>
      <vt:lpstr>9_EPS_Custom_print</vt:lpstr>
      <vt:lpstr>10_EPS_Custom_print</vt:lpstr>
      <vt:lpstr>11_EPS_Custom_print</vt:lpstr>
      <vt:lpstr>12_EPS_Custom_print</vt:lpstr>
      <vt:lpstr>13_EPS_Custom_print</vt:lpstr>
      <vt:lpstr>14_EPS_Custom_print</vt:lpstr>
      <vt:lpstr>15_EPS_Custom_print</vt:lpstr>
      <vt:lpstr>16_EPS_Custom_print</vt:lpstr>
      <vt:lpstr>17_EPS_Custom_print</vt:lpstr>
      <vt:lpstr>18_EPS_Custom_print</vt:lpstr>
      <vt:lpstr>19_EPS_Custom_print</vt:lpstr>
      <vt:lpstr>20_EPS_Custom_print</vt:lpstr>
      <vt:lpstr>21_EPS_Custom_print</vt:lpstr>
      <vt:lpstr>22_EPS_Custom_print</vt:lpstr>
      <vt:lpstr>23_EPS_Custom_print</vt:lpstr>
      <vt:lpstr>25_EPS_Custom_print</vt:lpstr>
      <vt:lpstr>26_EPS_Custom_print</vt:lpstr>
      <vt:lpstr>27_EPS_Custom_print</vt:lpstr>
      <vt:lpstr>29_EPS_Custom_print</vt:lpstr>
      <vt:lpstr>28_EPS_Custom_print</vt:lpstr>
      <vt:lpstr>think-cell Slide</vt:lpstr>
      <vt:lpstr>ПЕРСПЕКТИВЫ КИМБЕРЛИТОНОСНОСТИ ФЛАНГОВ ВИЛЮЙСКО-МАРХИНСКОЙ ЗОНЫ ГЛУБИННЫХ РАЗЛОМОВ   Проценко Е.В., Горев Н.И., Толстов А.В. (НИГП АК «АЛРОСА» (ПАО))  2018 г.</vt:lpstr>
      <vt:lpstr>Структурно-тектоническая схема Вилюйско-Мархинской зоны.</vt:lpstr>
      <vt:lpstr>Схема строения кристаллического фундамента.</vt:lpstr>
      <vt:lpstr>Структурно-тектоническая схема Верхнемурбайской площади.</vt:lpstr>
      <vt:lpstr>Палеотектоническая схема Верхнемурбайской площади.</vt:lpstr>
      <vt:lpstr>Схема магматизма Верхнемурбайской площади.</vt:lpstr>
      <vt:lpstr> Космоструктурная схема участка детализации в пределах Верхнемурбайской площади.</vt:lpstr>
      <vt:lpstr>Схема распространения алмазов и ИМК на Верхнемурбайской площади.</vt:lpstr>
      <vt:lpstr>Схема проявленности прогнозных критериев и признаков на Верхнемурбайской площади.</vt:lpstr>
      <vt:lpstr>Схема строения кровли кристаллического фундамента.</vt:lpstr>
      <vt:lpstr>Структурно-тектоническая схема Юлэгирской площади.</vt:lpstr>
      <vt:lpstr>Схема расположения локальных аэромагнитных аномалий по материалам АМС-10 (БГРЭ).</vt:lpstr>
      <vt:lpstr>Схема распространения алмазов и ИМК на Юлэгирской площади.</vt:lpstr>
      <vt:lpstr>Схема проявленности прогнозных критериев и признаков на  Юлэгирской площади.</vt:lpstr>
      <vt:lpstr>Схема расположения перспективных площадей на флангах Вилюйско-Мархинской зоны.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Вигандт Елена Валерьевна</dc:creator>
  <cp:lastModifiedBy>Проценко Елена Викторовна</cp:lastModifiedBy>
  <cp:revision>4633</cp:revision>
  <cp:lastPrinted>2016-08-12T07:43:04Z</cp:lastPrinted>
  <dcterms:created xsi:type="dcterms:W3CDTF">2014-03-14T13:28:00Z</dcterms:created>
  <dcterms:modified xsi:type="dcterms:W3CDTF">2018-04-11T01:04:50Z</dcterms:modified>
</cp:coreProperties>
</file>